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0" r:id="rId2"/>
    <p:sldMasterId id="2147483732" r:id="rId3"/>
    <p:sldMasterId id="2147483756" r:id="rId4"/>
    <p:sldMasterId id="2147483780" r:id="rId5"/>
    <p:sldMasterId id="2147483792" r:id="rId6"/>
    <p:sldMasterId id="2147483804" r:id="rId7"/>
  </p:sldMasterIdLst>
  <p:notesMasterIdLst>
    <p:notesMasterId r:id="rId45"/>
  </p:notesMasterIdLst>
  <p:sldIdLst>
    <p:sldId id="259" r:id="rId8"/>
    <p:sldId id="260" r:id="rId9"/>
    <p:sldId id="264" r:id="rId10"/>
    <p:sldId id="266" r:id="rId11"/>
    <p:sldId id="267" r:id="rId12"/>
    <p:sldId id="269" r:id="rId13"/>
    <p:sldId id="277" r:id="rId14"/>
    <p:sldId id="258" r:id="rId15"/>
    <p:sldId id="286" r:id="rId16"/>
    <p:sldId id="296" r:id="rId17"/>
    <p:sldId id="287" r:id="rId18"/>
    <p:sldId id="298" r:id="rId19"/>
    <p:sldId id="288" r:id="rId20"/>
    <p:sldId id="289" r:id="rId21"/>
    <p:sldId id="291" r:id="rId22"/>
    <p:sldId id="330" r:id="rId23"/>
    <p:sldId id="303" r:id="rId24"/>
    <p:sldId id="310" r:id="rId25"/>
    <p:sldId id="331" r:id="rId26"/>
    <p:sldId id="332" r:id="rId27"/>
    <p:sldId id="300" r:id="rId28"/>
    <p:sldId id="301" r:id="rId29"/>
    <p:sldId id="312" r:id="rId30"/>
    <p:sldId id="313" r:id="rId31"/>
    <p:sldId id="314" r:id="rId32"/>
    <p:sldId id="302" r:id="rId33"/>
    <p:sldId id="328" r:id="rId34"/>
    <p:sldId id="329" r:id="rId35"/>
    <p:sldId id="275" r:id="rId36"/>
    <p:sldId id="276" r:id="rId37"/>
    <p:sldId id="279" r:id="rId38"/>
    <p:sldId id="282" r:id="rId39"/>
    <p:sldId id="318" r:id="rId40"/>
    <p:sldId id="327" r:id="rId41"/>
    <p:sldId id="295" r:id="rId42"/>
    <p:sldId id="285" r:id="rId43"/>
    <p:sldId id="294"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37" autoAdjust="0"/>
  </p:normalViewPr>
  <p:slideViewPr>
    <p:cSldViewPr>
      <p:cViewPr varScale="1">
        <p:scale>
          <a:sx n="57" d="100"/>
          <a:sy n="57" d="100"/>
        </p:scale>
        <p:origin x="219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60397A-7B40-477B-A0CC-7B67F75B26FD}" type="datetimeFigureOut">
              <a:rPr lang="en-US" smtClean="0"/>
              <a:pPr/>
              <a:t>9/15/2022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870400-BF72-48A6-8572-A92E1F8643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www.answers.com/topic/bandwidth-computing" TargetMode="External"/><Relationship Id="rId13" Type="http://schemas.openxmlformats.org/officeDocument/2006/relationships/hyperlink" Target="http://www.answers.com/topic/cpu-cache" TargetMode="External"/><Relationship Id="rId3" Type="http://schemas.openxmlformats.org/officeDocument/2006/relationships/hyperlink" Target="http://www.answers.com/topic/hierarchy" TargetMode="External"/><Relationship Id="rId7" Type="http://schemas.openxmlformats.org/officeDocument/2006/relationships/hyperlink" Target="http://www.answers.com/topic/computer-program" TargetMode="External"/><Relationship Id="rId12" Type="http://schemas.openxmlformats.org/officeDocument/2006/relationships/hyperlink" Target="http://www.answers.com/topic/processor-register"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answers.com/topic/locality-of-reference" TargetMode="External"/><Relationship Id="rId11" Type="http://schemas.openxmlformats.org/officeDocument/2006/relationships/hyperlink" Target="http://www.answers.com/topic/cache" TargetMode="External"/><Relationship Id="rId5" Type="http://schemas.openxmlformats.org/officeDocument/2006/relationships/hyperlink" Target="http://www.answers.com/topic/computer-architecture" TargetMode="External"/><Relationship Id="rId10" Type="http://schemas.openxmlformats.org/officeDocument/2006/relationships/hyperlink" Target="http://www.answers.com/topic/central-processing-unit" TargetMode="External"/><Relationship Id="rId4" Type="http://schemas.openxmlformats.org/officeDocument/2006/relationships/hyperlink" Target="http://www.answers.com/topic/computer-data-storage" TargetMode="External"/><Relationship Id="rId9" Type="http://schemas.openxmlformats.org/officeDocument/2006/relationships/hyperlink" Target="http://www.answers.com/topic/zero-latency" TargetMode="External"/><Relationship Id="rId14" Type="http://schemas.openxmlformats.org/officeDocument/2006/relationships/hyperlink" Target="http://www.answers.com/topic/kibibyte-1"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answers.com/topic/bandwidth-computing" TargetMode="External"/><Relationship Id="rId13" Type="http://schemas.openxmlformats.org/officeDocument/2006/relationships/hyperlink" Target="http://www.answers.com/topic/cpu-cache" TargetMode="External"/><Relationship Id="rId3" Type="http://schemas.openxmlformats.org/officeDocument/2006/relationships/hyperlink" Target="http://www.answers.com/topic/hierarchy" TargetMode="External"/><Relationship Id="rId7" Type="http://schemas.openxmlformats.org/officeDocument/2006/relationships/hyperlink" Target="http://www.answers.com/topic/computer-program" TargetMode="External"/><Relationship Id="rId12" Type="http://schemas.openxmlformats.org/officeDocument/2006/relationships/hyperlink" Target="http://www.answers.com/topic/processor-register"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answers.com/topic/locality-of-reference" TargetMode="External"/><Relationship Id="rId11" Type="http://schemas.openxmlformats.org/officeDocument/2006/relationships/hyperlink" Target="http://www.answers.com/topic/cache" TargetMode="External"/><Relationship Id="rId5" Type="http://schemas.openxmlformats.org/officeDocument/2006/relationships/hyperlink" Target="http://www.answers.com/topic/computer-architecture" TargetMode="External"/><Relationship Id="rId10" Type="http://schemas.openxmlformats.org/officeDocument/2006/relationships/hyperlink" Target="http://www.answers.com/topic/central-processing-unit" TargetMode="External"/><Relationship Id="rId4" Type="http://schemas.openxmlformats.org/officeDocument/2006/relationships/hyperlink" Target="http://www.answers.com/topic/computer-data-storage" TargetMode="External"/><Relationship Id="rId9" Type="http://schemas.openxmlformats.org/officeDocument/2006/relationships/hyperlink" Target="http://www.answers.com/topic/zero-latency" TargetMode="External"/><Relationship Id="rId14" Type="http://schemas.openxmlformats.org/officeDocument/2006/relationships/hyperlink" Target="http://www.answers.com/topic/kibibyte-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a:t>Kinds of storage devices:</a:t>
            </a:r>
          </a:p>
          <a:p>
            <a:endParaRPr lang="en-US" b="1" baseline="0" dirty="0"/>
          </a:p>
          <a:p>
            <a:pPr lvl="0"/>
            <a:r>
              <a:rPr lang="en-US" dirty="0"/>
              <a:t>Magnetic devices use a magnet</a:t>
            </a:r>
          </a:p>
          <a:p>
            <a:pPr lvl="0"/>
            <a:r>
              <a:rPr lang="en-US" dirty="0"/>
              <a:t>Optical devices use lasers</a:t>
            </a:r>
          </a:p>
          <a:p>
            <a:pPr lvl="0"/>
            <a:r>
              <a:rPr lang="en-US" dirty="0"/>
              <a:t>Solid-state devices have physical switches</a:t>
            </a:r>
          </a:p>
          <a:p>
            <a:endParaRPr lang="en-US" b="1" baseline="0" dirty="0"/>
          </a:p>
          <a:p>
            <a:pPr lvl="0"/>
            <a:r>
              <a:rPr lang="en-US" b="1" dirty="0"/>
              <a:t>Media </a:t>
            </a:r>
            <a:r>
              <a:rPr lang="en-US" dirty="0"/>
              <a:t>is the material storing data</a:t>
            </a:r>
          </a:p>
          <a:p>
            <a:pPr lvl="0"/>
            <a:r>
              <a:rPr lang="en-US" b="1" dirty="0"/>
              <a:t>Storage devices</a:t>
            </a:r>
            <a:r>
              <a:rPr lang="en-US" dirty="0"/>
              <a:t> manage the media</a:t>
            </a:r>
          </a:p>
          <a:p>
            <a:endParaRPr lang="en-US" baseline="0" dirty="0"/>
          </a:p>
          <a:p>
            <a:r>
              <a:rPr lang="en-US" b="1" baseline="0" dirty="0"/>
              <a:t>Motivations for studying storage devices:</a:t>
            </a:r>
          </a:p>
          <a:p>
            <a:endParaRPr lang="en-US" b="0" baseline="0" dirty="0"/>
          </a:p>
          <a:p>
            <a:pPr marL="1143000" indent="-1143000" algn="l" rtl="0">
              <a:buClr>
                <a:srgbClr val="F79646">
                  <a:lumMod val="75000"/>
                </a:srgbClr>
              </a:buClr>
              <a:buFontTx/>
              <a:buNone/>
            </a:pPr>
            <a:r>
              <a:rPr lang="en-US" sz="1200" b="0" dirty="0">
                <a:ln cap="rnd" cmpd="thickThin">
                  <a:solidFill>
                    <a:prstClr val="black"/>
                  </a:solidFill>
                  <a:bevel/>
                </a:ln>
                <a:latin typeface="+mn-lt"/>
              </a:rPr>
              <a:t>1. Storage devices are essential components of computers.</a:t>
            </a:r>
          </a:p>
          <a:p>
            <a:pPr marL="1143000" indent="-1143000" algn="l" rtl="0">
              <a:buClr>
                <a:srgbClr val="F79646">
                  <a:lumMod val="75000"/>
                </a:srgbClr>
              </a:buClr>
              <a:buFontTx/>
              <a:buAutoNum type="arabicPeriod"/>
            </a:pPr>
            <a:endParaRPr lang="en-US" sz="800" b="0" dirty="0">
              <a:ln cap="rnd" cmpd="thickThin">
                <a:solidFill>
                  <a:prstClr val="black"/>
                </a:solidFill>
                <a:bevel/>
              </a:ln>
              <a:latin typeface="+mn-lt"/>
            </a:endParaRPr>
          </a:p>
          <a:p>
            <a:pPr marL="1143000" indent="-1143000" algn="l" rtl="0">
              <a:buClr>
                <a:srgbClr val="F79646">
                  <a:lumMod val="75000"/>
                </a:srgbClr>
              </a:buClr>
              <a:buFont typeface="+mj-lt"/>
              <a:buNone/>
            </a:pPr>
            <a:r>
              <a:rPr lang="en-US" sz="1200" b="0" dirty="0">
                <a:ln cap="rnd" cmpd="thickThin">
                  <a:solidFill>
                    <a:prstClr val="black"/>
                  </a:solidFill>
                  <a:bevel/>
                </a:ln>
                <a:latin typeface="+mn-lt"/>
              </a:rPr>
              <a:t>2. We can improve our computer’s performance through disk optimization.</a:t>
            </a:r>
            <a:endParaRPr lang="en-US" sz="1200" b="0" kern="1200" dirty="0">
              <a:ln cap="rnd" cmpd="thickThin">
                <a:solidFill>
                  <a:prstClr val="black"/>
                </a:solidFill>
                <a:bevel/>
              </a:ln>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1</a:t>
            </a:fld>
            <a:endParaRPr lang="en-US" sz="1200" kern="1200" dirty="0">
              <a:solidFill>
                <a:prstClr val="black"/>
              </a:solidFill>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dirty="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10</a:t>
            </a:fld>
            <a:endParaRPr lang="en-US" sz="1200" kern="1200">
              <a:solidFill>
                <a:prstClr val="black"/>
              </a:solidFill>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b="1" baseline="0" dirty="0"/>
          </a:p>
          <a:p>
            <a:pPr marL="469900" indent="-469900"/>
            <a:r>
              <a:rPr lang="en-US" dirty="0"/>
              <a:t>Thick and rigid; Large capacity; High speed; Magnetic</a:t>
            </a:r>
          </a:p>
          <a:p>
            <a:pPr marL="469900" marR="0" lvl="1" indent="-469900" algn="l" defTabSz="914400" rtl="0" eaLnBrk="1" fontAlgn="auto" latinLnBrk="0" hangingPunct="1">
              <a:lnSpc>
                <a:spcPct val="100000"/>
              </a:lnSpc>
              <a:spcBef>
                <a:spcPts val="0"/>
              </a:spcBef>
              <a:spcAft>
                <a:spcPts val="0"/>
              </a:spcAft>
              <a:buClrTx/>
              <a:buSzTx/>
              <a:buFontTx/>
              <a:buNone/>
              <a:tabLst/>
              <a:defRPr/>
            </a:pPr>
            <a:r>
              <a:rPr lang="en-US" dirty="0"/>
              <a:t>Use Metal Platters; Each platter has 2 sides</a:t>
            </a:r>
          </a:p>
          <a:p>
            <a:pPr marL="469900" indent="-469900"/>
            <a:r>
              <a:rPr lang="en-US" dirty="0"/>
              <a:t>Sensitive (Hard disk crash) You can lose data!</a:t>
            </a:r>
          </a:p>
          <a:p>
            <a:pPr lvl="1"/>
            <a:endParaRPr lang="en-US" dirty="0"/>
          </a:p>
          <a:p>
            <a:pPr lvl="1"/>
            <a:r>
              <a:rPr lang="en-US" dirty="0"/>
              <a:t>Primary storage device in a computer</a:t>
            </a:r>
          </a:p>
          <a:p>
            <a:pPr lvl="1"/>
            <a:r>
              <a:rPr lang="en-US" dirty="0"/>
              <a:t>Spin between 5,400 to 15,000 RPM</a:t>
            </a:r>
          </a:p>
          <a:p>
            <a:pPr lvl="1"/>
            <a:r>
              <a:rPr lang="en-US" dirty="0"/>
              <a:t>Data found in 9.5 ms or less</a:t>
            </a:r>
          </a:p>
          <a:p>
            <a:pPr lvl="1"/>
            <a:r>
              <a:rPr lang="en-US" dirty="0"/>
              <a:t>Drive capacity usually greater than 40 GB</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11</a:t>
            </a:fld>
            <a:endParaRPr lang="en-US" sz="1200" kern="1200">
              <a:solidFill>
                <a:prstClr val="black"/>
              </a:solidFill>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dirty="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12</a:t>
            </a:fld>
            <a:endParaRPr lang="en-US" sz="1200" kern="1200">
              <a:solidFill>
                <a:prstClr val="black"/>
              </a:solidFill>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469900" indent="-469900"/>
            <a:r>
              <a:rPr lang="en-US" dirty="0"/>
              <a:t>Backup files on a tape cartridge</a:t>
            </a:r>
          </a:p>
          <a:p>
            <a:pPr marL="469900" indent="-469900"/>
            <a:r>
              <a:rPr lang="en-US" dirty="0"/>
              <a:t>Must be accessed sequentially from beginning to end. </a:t>
            </a:r>
            <a:r>
              <a:rPr lang="en-US" dirty="0">
                <a:cs typeface="Times" pitchFamily="18" charset="0"/>
              </a:rPr>
              <a:t>To illustrate, compare the modern audio CD to the antiquated 8-track. On a CD if you wish to hear song 1 over and over, you simply press</a:t>
            </a:r>
            <a:r>
              <a:rPr lang="en-US" baseline="0" dirty="0">
                <a:cs typeface="Times" pitchFamily="18" charset="0"/>
              </a:rPr>
              <a:t> </a:t>
            </a:r>
            <a:r>
              <a:rPr lang="en-US" dirty="0">
                <a:cs typeface="Times" pitchFamily="18" charset="0"/>
              </a:rPr>
              <a:t>repeat. In an 8-track, you often must play the entire tape before the song can be repeated.</a:t>
            </a:r>
            <a:r>
              <a:rPr lang="en-US" dirty="0"/>
              <a:t> </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13</a:t>
            </a:fld>
            <a:endParaRPr lang="en-US" sz="1200" kern="1200">
              <a:solidFill>
                <a:prstClr val="black"/>
              </a:solidFill>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14</a:t>
            </a:fld>
            <a:endParaRPr lang="en-US" sz="1200" kern="1200">
              <a:solidFill>
                <a:prstClr val="black"/>
              </a:solidFill>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sz="2800" dirty="0"/>
              <a:t>Optical Disks</a:t>
            </a:r>
            <a:r>
              <a:rPr lang="en-US" sz="2800" b="1" dirty="0"/>
              <a:t>: CD</a:t>
            </a:r>
            <a:r>
              <a:rPr lang="en-US" sz="2800" dirty="0"/>
              <a:t> and </a:t>
            </a:r>
            <a:r>
              <a:rPr lang="en-US" sz="2800" b="1" dirty="0"/>
              <a:t>DVD</a:t>
            </a:r>
            <a:endParaRPr lang="en-US" sz="2800" dirty="0"/>
          </a:p>
          <a:p>
            <a:pPr marL="469900" indent="-469900"/>
            <a:r>
              <a:rPr lang="en-US" sz="2800" dirty="0"/>
              <a:t>Uses reflected light </a:t>
            </a:r>
          </a:p>
          <a:p>
            <a:pPr marL="469900" indent="-469900"/>
            <a:r>
              <a:rPr lang="en-US" sz="2800" dirty="0"/>
              <a:t>Data is read by lasers</a:t>
            </a:r>
          </a:p>
          <a:p>
            <a:pPr marL="469900" indent="-469900"/>
            <a:r>
              <a:rPr lang="en-US" sz="2800" dirty="0"/>
              <a:t>Size varies – 3.5” to 14”</a:t>
            </a:r>
          </a:p>
          <a:p>
            <a:pPr marL="1304925" lvl="2" indent="-395288"/>
            <a:r>
              <a:rPr lang="en-US" sz="2000" dirty="0"/>
              <a:t>4” X 4” is the most common </a:t>
            </a:r>
          </a:p>
          <a:p>
            <a:pPr marL="469900" indent="-469900"/>
            <a:r>
              <a:rPr lang="en-US" sz="2800" dirty="0"/>
              <a:t>Rotation speed is important</a:t>
            </a:r>
          </a:p>
          <a:p>
            <a:pPr marL="1304925" lvl="2" indent="-395288"/>
            <a:r>
              <a:rPr lang="en-US" sz="2000"/>
              <a:t>24X speed accesses 3.6 MB per second</a:t>
            </a:r>
          </a:p>
          <a:p>
            <a:pPr marL="469900" indent="-469900"/>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15</a:t>
            </a:fld>
            <a:endParaRPr lang="en-US" sz="1200" kern="1200">
              <a:solidFill>
                <a:prstClr val="black"/>
              </a:solidFill>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16</a:t>
            </a:fld>
            <a:endParaRPr lang="en-US" sz="1200" kern="1200">
              <a:solidFill>
                <a:prstClr val="black"/>
              </a:solidFill>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2</a:t>
            </a:fld>
            <a:endParaRPr lang="en-US" sz="1200" kern="1200" dirty="0">
              <a:solidFill>
                <a:prstClr val="black"/>
              </a:solidFill>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5D725B1-41C7-40D4-AEA4-8D9E728E3D1E}"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is stored physically</a:t>
            </a:r>
          </a:p>
          <a:p>
            <a:r>
              <a:rPr lang="en-US" dirty="0"/>
              <a:t>No magnets or laser</a:t>
            </a:r>
          </a:p>
          <a:p>
            <a:r>
              <a:rPr lang="en-US" dirty="0"/>
              <a:t>Very fast</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21</a:t>
            </a:fld>
            <a:endParaRPr lang="en-US" sz="1200" kern="1200">
              <a:solidFill>
                <a:prstClr val="black"/>
              </a:solidFill>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a:t>No moving parts</a:t>
            </a:r>
          </a:p>
          <a:p>
            <a:pPr marL="469900" indent="-469900"/>
            <a:r>
              <a:rPr lang="en-US" dirty="0"/>
              <a:t>Costly</a:t>
            </a:r>
          </a:p>
          <a:p>
            <a:pPr marL="469900" indent="-469900"/>
            <a:r>
              <a:rPr lang="en-US" dirty="0"/>
              <a:t>“Flash” memory for laptops, cameras, MP3.</a:t>
            </a:r>
          </a:p>
          <a:p>
            <a:pPr marL="469900" indent="-469900"/>
            <a:endParaRPr lang="en-US" dirty="0"/>
          </a:p>
          <a:p>
            <a:pPr marL="469900" indent="-469900"/>
            <a:r>
              <a:rPr lang="en-US" dirty="0"/>
              <a:t>Lower read time --- they are much faster than hard drives.</a:t>
            </a:r>
          </a:p>
          <a:p>
            <a:pPr marL="469900" indent="-469900"/>
            <a:endParaRPr lang="en-US" dirty="0"/>
          </a:p>
          <a:p>
            <a:pPr marL="469900" indent="-469900"/>
            <a:r>
              <a:rPr lang="en-US" dirty="0"/>
              <a:t>For more details,</a:t>
            </a:r>
            <a:r>
              <a:rPr lang="en-US" baseline="0" dirty="0"/>
              <a:t> study http://en.wikipedia.org/wiki/Solid_state_disk</a:t>
            </a: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22</a:t>
            </a:fld>
            <a:endParaRPr lang="en-US" sz="1200" kern="1200">
              <a:solidFill>
                <a:prstClr val="black"/>
              </a:solidFill>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a:t>No moving parts</a:t>
            </a:r>
          </a:p>
          <a:p>
            <a:pPr marL="469900" indent="-469900"/>
            <a:r>
              <a:rPr lang="en-US" dirty="0"/>
              <a:t>Costly</a:t>
            </a:r>
          </a:p>
          <a:p>
            <a:pPr marL="469900" indent="-469900"/>
            <a:r>
              <a:rPr lang="en-US" dirty="0"/>
              <a:t>“Flash” memory for laptops, cameras, MP3.</a:t>
            </a:r>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23</a:t>
            </a:fld>
            <a:endParaRPr lang="en-US" sz="1200" kern="1200">
              <a:solidFill>
                <a:prstClr val="black"/>
              </a:solidFill>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a:t>No moving parts</a:t>
            </a:r>
          </a:p>
          <a:p>
            <a:pPr marL="469900" indent="-469900"/>
            <a:r>
              <a:rPr lang="en-US" dirty="0"/>
              <a:t>Costly</a:t>
            </a:r>
          </a:p>
          <a:p>
            <a:pPr marL="469900" indent="-469900"/>
            <a:r>
              <a:rPr lang="en-US" dirty="0"/>
              <a:t>“Flash” memory for laptops, cameras, MP3.</a:t>
            </a:r>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24</a:t>
            </a:fld>
            <a:endParaRPr lang="en-US" sz="1200" kern="1200">
              <a:solidFill>
                <a:prstClr val="black"/>
              </a:solidFill>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a:t>No moving parts</a:t>
            </a:r>
          </a:p>
          <a:p>
            <a:pPr marL="469900" indent="-469900"/>
            <a:r>
              <a:rPr lang="en-US" dirty="0"/>
              <a:t>Costly</a:t>
            </a:r>
          </a:p>
          <a:p>
            <a:pPr marL="469900" indent="-469900"/>
            <a:r>
              <a:rPr lang="en-US" dirty="0"/>
              <a:t>“Flash” memory for laptops, cameras, MP3.</a:t>
            </a:r>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25</a:t>
            </a:fld>
            <a:endParaRPr lang="en-US" sz="1200" kern="1200">
              <a:solidFill>
                <a:prstClr val="black"/>
              </a:solidFill>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26</a:t>
            </a:fld>
            <a:endParaRPr lang="en-US" sz="1200" kern="1200">
              <a:solidFill>
                <a:prstClr val="black"/>
              </a:solidFill>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ranking of computer memory devices, with devices having the fastest access time at the top of the hierarchy, and devices with slower access times but larger capacity and lower cost at lower levels.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a:t>
            </a:r>
            <a:r>
              <a:rPr lang="en-US" dirty="0">
                <a:hlinkClick r:id="rId3"/>
              </a:rPr>
              <a:t>hierarchical</a:t>
            </a:r>
            <a:r>
              <a:rPr lang="en-US" dirty="0"/>
              <a:t> arrangement of </a:t>
            </a:r>
            <a:r>
              <a:rPr lang="en-US" dirty="0">
                <a:hlinkClick r:id="rId4"/>
              </a:rPr>
              <a:t>storage</a:t>
            </a:r>
            <a:r>
              <a:rPr lang="en-US" dirty="0"/>
              <a:t> in current </a:t>
            </a:r>
            <a:r>
              <a:rPr lang="en-US" dirty="0">
                <a:hlinkClick r:id="rId5"/>
              </a:rPr>
              <a:t>computer architectures</a:t>
            </a:r>
            <a:r>
              <a:rPr lang="en-US" dirty="0"/>
              <a:t> is called the </a:t>
            </a:r>
            <a:r>
              <a:rPr lang="en-US" b="1" dirty="0"/>
              <a:t>memory hierarchy</a:t>
            </a:r>
            <a:r>
              <a:rPr lang="en-US" dirty="0"/>
              <a:t>. It is designed to take advantage of </a:t>
            </a:r>
            <a:r>
              <a:rPr lang="en-US" dirty="0">
                <a:hlinkClick r:id="rId6"/>
              </a:rPr>
              <a:t>memory locality</a:t>
            </a:r>
            <a:r>
              <a:rPr lang="en-US" dirty="0"/>
              <a:t> in </a:t>
            </a:r>
            <a:r>
              <a:rPr lang="en-US" dirty="0">
                <a:hlinkClick r:id="rId7"/>
              </a:rPr>
              <a:t>computer programs</a:t>
            </a:r>
            <a:r>
              <a:rPr lang="en-US" dirty="0"/>
              <a:t>. Each level of the hierarchy has the properties of higher </a:t>
            </a:r>
            <a:r>
              <a:rPr lang="en-US" dirty="0">
                <a:hlinkClick r:id="rId8"/>
              </a:rPr>
              <a:t>bandwidth</a:t>
            </a:r>
            <a:r>
              <a:rPr lang="en-US" dirty="0"/>
              <a:t>, smaller size, and lower </a:t>
            </a:r>
            <a:r>
              <a:rPr lang="en-US" dirty="0">
                <a:hlinkClick r:id="rId9"/>
              </a:rPr>
              <a:t>latency</a:t>
            </a:r>
            <a:r>
              <a:rPr lang="en-US" dirty="0"/>
              <a:t> than lower levels. Most modern </a:t>
            </a:r>
            <a:r>
              <a:rPr lang="en-US" dirty="0">
                <a:hlinkClick r:id="rId10"/>
              </a:rPr>
              <a:t>CPUs</a:t>
            </a:r>
            <a:r>
              <a:rPr lang="en-US" dirty="0"/>
              <a:t> are so fast that for most program workloads, the </a:t>
            </a:r>
            <a:r>
              <a:rPr lang="en-US" dirty="0">
                <a:hlinkClick r:id="rId6"/>
              </a:rPr>
              <a:t>locality of reference</a:t>
            </a:r>
            <a:r>
              <a:rPr lang="en-US" dirty="0"/>
              <a:t> of memory accesses and the efficiency of the </a:t>
            </a:r>
            <a:r>
              <a:rPr lang="en-US" dirty="0">
                <a:hlinkClick r:id="rId11"/>
              </a:rPr>
              <a:t>caching</a:t>
            </a:r>
            <a:r>
              <a:rPr lang="en-US" dirty="0"/>
              <a:t> and memory transfer between different levels of the hierarchy are the practical limitation on processing speed. As a result, the CPU spends much of its time idling, waiting for memory I/O to complete.</a:t>
            </a:r>
          </a:p>
          <a:p>
            <a:endParaRPr lang="en-US" dirty="0"/>
          </a:p>
          <a:p>
            <a:r>
              <a:rPr lang="en-US" dirty="0"/>
              <a:t>The levels of memory in a computer. From fastest to slowest speed, they are:</a:t>
            </a:r>
          </a:p>
          <a:p>
            <a:endParaRPr lang="en-US" dirty="0">
              <a:hlinkClick r:id="rId12"/>
            </a:endParaRPr>
          </a:p>
          <a:p>
            <a:r>
              <a:rPr lang="en-US" dirty="0">
                <a:hlinkClick r:id="rId12"/>
              </a:rPr>
              <a:t>Processor registers</a:t>
            </a:r>
            <a:r>
              <a:rPr lang="en-US" dirty="0"/>
              <a:t> – fastest possible access (usually 1 CPU cycle), only hundreds of bytes in size</a:t>
            </a:r>
          </a:p>
          <a:p>
            <a:r>
              <a:rPr lang="en-US" dirty="0"/>
              <a:t>Level 1 (L1) </a:t>
            </a:r>
            <a:r>
              <a:rPr lang="en-US" dirty="0">
                <a:hlinkClick r:id="rId13"/>
              </a:rPr>
              <a:t>cache</a:t>
            </a:r>
            <a:r>
              <a:rPr lang="en-US" dirty="0"/>
              <a:t> – often accessed in just a few cycles, usually tens of kilobytes</a:t>
            </a:r>
          </a:p>
          <a:p>
            <a:r>
              <a:rPr lang="en-US" dirty="0"/>
              <a:t>Level 2 (L2) </a:t>
            </a:r>
            <a:r>
              <a:rPr lang="en-US" dirty="0">
                <a:hlinkClick r:id="rId13"/>
              </a:rPr>
              <a:t>cache</a:t>
            </a:r>
            <a:r>
              <a:rPr lang="en-US" dirty="0"/>
              <a:t> – higher latency than L1 by 2 to 10 times, often 512 </a:t>
            </a:r>
            <a:r>
              <a:rPr lang="en-US" dirty="0">
                <a:hlinkClick r:id="rId14"/>
              </a:rPr>
              <a:t>KB</a:t>
            </a:r>
            <a:r>
              <a:rPr lang="en-US" dirty="0"/>
              <a:t> or more</a:t>
            </a:r>
          </a:p>
          <a:p>
            <a:r>
              <a:rPr lang="en-US" dirty="0">
                <a:hlinkClick r:id="rId4"/>
              </a:rPr>
              <a:t>Main memory</a:t>
            </a:r>
            <a:r>
              <a:rPr lang="en-US" dirty="0"/>
              <a:t> – may take hundreds of cycles, but can be multiple gigabytes. </a:t>
            </a:r>
          </a:p>
          <a:p>
            <a:r>
              <a:rPr lang="en-US" dirty="0">
                <a:hlinkClick r:id="rId4"/>
              </a:rPr>
              <a:t>Secondary and Tertiary storage</a:t>
            </a:r>
            <a:r>
              <a:rPr lang="en-US" dirty="0"/>
              <a:t> – several seconds latency, can be huge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27</a:t>
            </a:fld>
            <a:endParaRPr lang="en-US" sz="1200" kern="1200">
              <a:solidFill>
                <a:prstClr val="black"/>
              </a:solidFill>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28</a:t>
            </a:fld>
            <a:endParaRPr lang="en-US" sz="1200" kern="1200">
              <a:solidFill>
                <a:prstClr val="black"/>
              </a:solidFill>
              <a:latin typeface="Calibri"/>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29</a:t>
            </a:fld>
            <a:endParaRPr lang="en-US" sz="1200" kern="1200">
              <a:solidFill>
                <a:prstClr val="black"/>
              </a:solidFill>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ranking of computer memory devices, with devices having the fastest access time at the top of the hierarchy, and devices with slower access times but larger capacity and lower cost at lower levels.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a:t>
            </a:r>
            <a:r>
              <a:rPr lang="en-US" dirty="0">
                <a:hlinkClick r:id="rId3"/>
              </a:rPr>
              <a:t>hierarchical</a:t>
            </a:r>
            <a:r>
              <a:rPr lang="en-US" dirty="0"/>
              <a:t> arrangement of </a:t>
            </a:r>
            <a:r>
              <a:rPr lang="en-US" dirty="0">
                <a:hlinkClick r:id="rId4"/>
              </a:rPr>
              <a:t>storage</a:t>
            </a:r>
            <a:r>
              <a:rPr lang="en-US" dirty="0"/>
              <a:t> in current </a:t>
            </a:r>
            <a:r>
              <a:rPr lang="en-US" dirty="0">
                <a:hlinkClick r:id="rId5"/>
              </a:rPr>
              <a:t>computer architectures</a:t>
            </a:r>
            <a:r>
              <a:rPr lang="en-US" dirty="0"/>
              <a:t> is called the </a:t>
            </a:r>
            <a:r>
              <a:rPr lang="en-US" b="1" dirty="0"/>
              <a:t>memory hierarchy</a:t>
            </a:r>
            <a:r>
              <a:rPr lang="en-US" dirty="0"/>
              <a:t>. It is designed to take advantage of </a:t>
            </a:r>
            <a:r>
              <a:rPr lang="en-US" dirty="0">
                <a:hlinkClick r:id="rId6"/>
              </a:rPr>
              <a:t>memory locality</a:t>
            </a:r>
            <a:r>
              <a:rPr lang="en-US" dirty="0"/>
              <a:t> in </a:t>
            </a:r>
            <a:r>
              <a:rPr lang="en-US" dirty="0">
                <a:hlinkClick r:id="rId7"/>
              </a:rPr>
              <a:t>computer programs</a:t>
            </a:r>
            <a:r>
              <a:rPr lang="en-US" dirty="0"/>
              <a:t>. Each level of the hierarchy has the properties of higher </a:t>
            </a:r>
            <a:r>
              <a:rPr lang="en-US" dirty="0">
                <a:hlinkClick r:id="rId8"/>
              </a:rPr>
              <a:t>bandwidth</a:t>
            </a:r>
            <a:r>
              <a:rPr lang="en-US" dirty="0"/>
              <a:t>, smaller size, and lower </a:t>
            </a:r>
            <a:r>
              <a:rPr lang="en-US" dirty="0">
                <a:hlinkClick r:id="rId9"/>
              </a:rPr>
              <a:t>latency</a:t>
            </a:r>
            <a:r>
              <a:rPr lang="en-US" dirty="0"/>
              <a:t> than lower levels. Most modern </a:t>
            </a:r>
            <a:r>
              <a:rPr lang="en-US" dirty="0">
                <a:hlinkClick r:id="rId10"/>
              </a:rPr>
              <a:t>CPUs</a:t>
            </a:r>
            <a:r>
              <a:rPr lang="en-US" dirty="0"/>
              <a:t> are so fast that for most program workloads, the </a:t>
            </a:r>
            <a:r>
              <a:rPr lang="en-US" dirty="0">
                <a:hlinkClick r:id="rId6"/>
              </a:rPr>
              <a:t>locality of reference</a:t>
            </a:r>
            <a:r>
              <a:rPr lang="en-US" dirty="0"/>
              <a:t> of memory accesses and the efficiency of the </a:t>
            </a:r>
            <a:r>
              <a:rPr lang="en-US" dirty="0">
                <a:hlinkClick r:id="rId11"/>
              </a:rPr>
              <a:t>caching</a:t>
            </a:r>
            <a:r>
              <a:rPr lang="en-US" dirty="0"/>
              <a:t> and memory transfer between different levels of the hierarchy are the practical limitation on processing speed. As a result, the CPU spends much of its time idling, waiting for memory I/O to complete.</a:t>
            </a:r>
          </a:p>
          <a:p>
            <a:endParaRPr lang="en-US" dirty="0"/>
          </a:p>
          <a:p>
            <a:r>
              <a:rPr lang="en-US" dirty="0"/>
              <a:t>The levels of memory in a computer. From fastest to slowest speed, they are:</a:t>
            </a:r>
          </a:p>
          <a:p>
            <a:endParaRPr lang="en-US" dirty="0">
              <a:hlinkClick r:id="rId12"/>
            </a:endParaRPr>
          </a:p>
          <a:p>
            <a:r>
              <a:rPr lang="en-US" dirty="0">
                <a:hlinkClick r:id="rId12"/>
              </a:rPr>
              <a:t>Processor registers</a:t>
            </a:r>
            <a:r>
              <a:rPr lang="en-US" dirty="0"/>
              <a:t> – fastest possible access (usually 1 CPU cycle), only hundreds of bytes in size</a:t>
            </a:r>
          </a:p>
          <a:p>
            <a:r>
              <a:rPr lang="en-US" dirty="0"/>
              <a:t>Level 1 (L1) </a:t>
            </a:r>
            <a:r>
              <a:rPr lang="en-US" dirty="0">
                <a:hlinkClick r:id="rId13"/>
              </a:rPr>
              <a:t>cache</a:t>
            </a:r>
            <a:r>
              <a:rPr lang="en-US" dirty="0"/>
              <a:t> – often accessed in just a few cycles, usually tens of kilobytes</a:t>
            </a:r>
          </a:p>
          <a:p>
            <a:r>
              <a:rPr lang="en-US" dirty="0"/>
              <a:t>Level 2 (L2) </a:t>
            </a:r>
            <a:r>
              <a:rPr lang="en-US" dirty="0">
                <a:hlinkClick r:id="rId13"/>
              </a:rPr>
              <a:t>cache</a:t>
            </a:r>
            <a:r>
              <a:rPr lang="en-US" dirty="0"/>
              <a:t> – higher latency than L1 by 2 to 10 times, often 512 </a:t>
            </a:r>
            <a:r>
              <a:rPr lang="en-US" dirty="0">
                <a:hlinkClick r:id="rId14"/>
              </a:rPr>
              <a:t>KB</a:t>
            </a:r>
            <a:r>
              <a:rPr lang="en-US" dirty="0"/>
              <a:t> or more</a:t>
            </a:r>
          </a:p>
          <a:p>
            <a:r>
              <a:rPr lang="en-US" dirty="0">
                <a:hlinkClick r:id="rId4"/>
              </a:rPr>
              <a:t>Main memory</a:t>
            </a:r>
            <a:r>
              <a:rPr lang="en-US" dirty="0"/>
              <a:t> – may take hundreds of cycles, but can be multiple gigabytes. </a:t>
            </a:r>
          </a:p>
          <a:p>
            <a:r>
              <a:rPr lang="en-US" dirty="0">
                <a:hlinkClick r:id="rId4"/>
              </a:rPr>
              <a:t>Secondary and Tertiary storage</a:t>
            </a:r>
            <a:r>
              <a:rPr lang="en-US" dirty="0"/>
              <a:t> – several seconds latency, can be huge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a:t>
            </a:fld>
            <a:endParaRPr lang="en-US" sz="1200" kern="1200">
              <a:solidFill>
                <a:prstClr val="black"/>
              </a:solidFill>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a:t>Each track and sector is labeled</a:t>
            </a:r>
          </a:p>
          <a:p>
            <a:pPr lvl="2"/>
            <a:r>
              <a:rPr lang="en-US" dirty="0"/>
              <a:t>Some are reserved</a:t>
            </a:r>
          </a:p>
          <a:p>
            <a:pPr lvl="1"/>
            <a:r>
              <a:rPr lang="en-US" dirty="0"/>
              <a:t>Listing of where files are stored</a:t>
            </a:r>
          </a:p>
          <a:p>
            <a:pPr lvl="2"/>
            <a:r>
              <a:rPr lang="en-US" dirty="0"/>
              <a:t>File Allocation Table (FAT)</a:t>
            </a:r>
          </a:p>
          <a:p>
            <a:pPr lvl="2"/>
            <a:r>
              <a:rPr lang="en-US" dirty="0"/>
              <a:t>FAT32</a:t>
            </a:r>
          </a:p>
          <a:p>
            <a:pPr lvl="2"/>
            <a:r>
              <a:rPr lang="en-US" dirty="0"/>
              <a:t>NTFS</a:t>
            </a:r>
          </a:p>
          <a:p>
            <a:pPr lvl="1"/>
            <a:r>
              <a:rPr lang="en-US" dirty="0"/>
              <a:t>Data is organized in clusters</a:t>
            </a:r>
          </a:p>
          <a:p>
            <a:pPr lvl="2"/>
            <a:r>
              <a:rPr lang="en-US" dirty="0"/>
              <a:t>Size of data the OS handles</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30</a:t>
            </a:fld>
            <a:endParaRPr lang="en-US" sz="1200" kern="1200">
              <a:solidFill>
                <a:prstClr val="black"/>
              </a:solidFill>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31</a:t>
            </a:fld>
            <a:endParaRPr lang="en-US" sz="1200" kern="1200">
              <a:solidFill>
                <a:prstClr val="black"/>
              </a:solidFill>
              <a:latin typeface="Calibri"/>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Disk optimization</a:t>
            </a:r>
          </a:p>
          <a:p>
            <a:pPr lvl="1"/>
            <a:r>
              <a:rPr lang="en-US" dirty="0"/>
              <a:t>Handled by operating system tool</a:t>
            </a:r>
          </a:p>
          <a:p>
            <a:pPr lvl="1"/>
            <a:r>
              <a:rPr lang="en-US" dirty="0"/>
              <a:t>Routine disk maintenance</a:t>
            </a:r>
          </a:p>
          <a:p>
            <a:pPr lvl="1"/>
            <a:r>
              <a:rPr lang="en-US" dirty="0"/>
              <a:t>Optimization should be run monthly</a:t>
            </a:r>
          </a:p>
          <a:p>
            <a:endParaRPr lang="en-US" dirty="0"/>
          </a:p>
          <a:p>
            <a:r>
              <a:rPr lang="en-US" dirty="0"/>
              <a:t>Clean up unnecessary files</a:t>
            </a:r>
          </a:p>
          <a:p>
            <a:pPr lvl="1"/>
            <a:r>
              <a:rPr lang="en-US" dirty="0"/>
              <a:t>Delete temp files</a:t>
            </a:r>
          </a:p>
          <a:p>
            <a:pPr lvl="1"/>
            <a:r>
              <a:rPr lang="en-US" dirty="0"/>
              <a:t>Uninstall unused programs</a:t>
            </a:r>
          </a:p>
          <a:p>
            <a:pPr lvl="1"/>
            <a:r>
              <a:rPr lang="en-US" dirty="0"/>
              <a:t>Delete obsolete data files</a:t>
            </a:r>
          </a:p>
          <a:p>
            <a:pPr lvl="1"/>
            <a:r>
              <a:rPr lang="en-US" dirty="0"/>
              <a:t>Files should be cleaned weekly</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32</a:t>
            </a:fld>
            <a:endParaRPr lang="en-US" sz="1200" kern="1200">
              <a:solidFill>
                <a:prstClr val="black"/>
              </a:solidFill>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Scan a disk for errors</a:t>
            </a:r>
          </a:p>
          <a:p>
            <a:pPr lvl="1"/>
            <a:r>
              <a:rPr lang="en-US" dirty="0"/>
              <a:t>Bad spots on the media</a:t>
            </a:r>
          </a:p>
          <a:p>
            <a:pPr lvl="1"/>
            <a:r>
              <a:rPr lang="en-US" dirty="0"/>
              <a:t>Find and fix the error</a:t>
            </a:r>
          </a:p>
          <a:p>
            <a:pPr lvl="2"/>
            <a:r>
              <a:rPr lang="en-US" dirty="0"/>
              <a:t>Move data to a good spot</a:t>
            </a:r>
          </a:p>
          <a:p>
            <a:pPr lvl="2"/>
            <a:r>
              <a:rPr lang="en-US" dirty="0"/>
              <a:t>Mark the spot as bad</a:t>
            </a:r>
          </a:p>
          <a:p>
            <a:pPr lvl="1"/>
            <a:r>
              <a:rPr lang="en-US" dirty="0"/>
              <a:t>Disks should be scanned monthly</a:t>
            </a:r>
          </a:p>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33</a:t>
            </a:fld>
            <a:endParaRPr lang="en-US" sz="1200" kern="1200">
              <a:solidFill>
                <a:prstClr val="black"/>
              </a:solidFill>
              <a:latin typeface="Calibri"/>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Defragment a disk</a:t>
            </a:r>
          </a:p>
          <a:p>
            <a:pPr lvl="1"/>
            <a:r>
              <a:rPr lang="en-US" dirty="0"/>
              <a:t>Files fragment when resaved</a:t>
            </a:r>
          </a:p>
          <a:p>
            <a:pPr lvl="1"/>
            <a:r>
              <a:rPr lang="en-US" dirty="0"/>
              <a:t>Fragmented files load slower</a:t>
            </a:r>
          </a:p>
          <a:p>
            <a:pPr lvl="1"/>
            <a:r>
              <a:rPr lang="en-US" dirty="0"/>
              <a:t>Defragment puts the fragments together</a:t>
            </a:r>
          </a:p>
          <a:p>
            <a:pPr lvl="1"/>
            <a:r>
              <a:rPr lang="en-US" dirty="0"/>
              <a:t>Disks should be defragged monthly</a:t>
            </a:r>
          </a:p>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34</a:t>
            </a:fld>
            <a:endParaRPr lang="en-US" sz="1200" kern="1200">
              <a:solidFill>
                <a:prstClr val="black"/>
              </a:solidFill>
              <a:latin typeface="Calibri"/>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35</a:t>
            </a:fld>
            <a:endParaRPr lang="en-US" sz="1200" kern="1200">
              <a:solidFill>
                <a:prstClr val="black"/>
              </a:solidFill>
              <a:latin typeface="Calibri"/>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Scan a disk for errors</a:t>
            </a:r>
          </a:p>
          <a:p>
            <a:pPr lvl="1"/>
            <a:r>
              <a:rPr lang="en-US" dirty="0"/>
              <a:t>Bad spots on the media</a:t>
            </a:r>
          </a:p>
          <a:p>
            <a:pPr lvl="1"/>
            <a:r>
              <a:rPr lang="en-US" dirty="0"/>
              <a:t>Find and fix the error</a:t>
            </a:r>
          </a:p>
          <a:p>
            <a:pPr lvl="2"/>
            <a:r>
              <a:rPr lang="en-US" dirty="0"/>
              <a:t>Move data to a good spot</a:t>
            </a:r>
          </a:p>
          <a:p>
            <a:pPr lvl="2"/>
            <a:r>
              <a:rPr lang="en-US" dirty="0"/>
              <a:t>Mark the spot as bad</a:t>
            </a:r>
          </a:p>
          <a:p>
            <a:pPr lvl="1"/>
            <a:r>
              <a:rPr lang="en-US" dirty="0"/>
              <a:t>Disks should be scanned monthly</a:t>
            </a:r>
          </a:p>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36</a:t>
            </a:fld>
            <a:endParaRPr lang="en-US" sz="1200" kern="1200">
              <a:solidFill>
                <a:prstClr val="black"/>
              </a:solidFill>
              <a:latin typeface="Calibri"/>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File compression</a:t>
            </a:r>
          </a:p>
          <a:p>
            <a:pPr lvl="1"/>
            <a:r>
              <a:rPr lang="en-US" dirty="0"/>
              <a:t>Shrinks the size of a file</a:t>
            </a:r>
          </a:p>
          <a:p>
            <a:pPr lvl="1"/>
            <a:r>
              <a:rPr lang="en-US" dirty="0"/>
              <a:t>Takes up less space on disk</a:t>
            </a:r>
          </a:p>
          <a:p>
            <a:pPr lvl="1"/>
            <a:r>
              <a:rPr lang="en-US" dirty="0"/>
              <a:t>Reduce a disks performance</a:t>
            </a:r>
          </a:p>
          <a:p>
            <a:pPr lvl="1"/>
            <a:r>
              <a:rPr lang="en-US" dirty="0"/>
              <a:t>Will increase disk capacity</a:t>
            </a:r>
          </a:p>
          <a:p>
            <a:pPr lvl="1"/>
            <a:r>
              <a:rPr lang="en-US" dirty="0" err="1"/>
              <a:t>PKZip</a:t>
            </a:r>
            <a:r>
              <a:rPr lang="en-US" dirty="0"/>
              <a:t>, WinZip and </a:t>
            </a:r>
            <a:r>
              <a:rPr lang="en-US" dirty="0" err="1"/>
              <a:t>WinRAR</a:t>
            </a:r>
            <a:endParaRPr lang="en-US"/>
          </a:p>
          <a:p>
            <a:endParaRPr lang="en-US" dirty="0"/>
          </a:p>
          <a:p>
            <a:r>
              <a:rPr lang="en-US" dirty="0">
                <a:cs typeface="Times" pitchFamily="18" charset="0"/>
              </a:rPr>
              <a:t>MP3s are created using compression. If a audio song is recorded on a hard drive, the required storage is about 1 MB per second. When the MP3 compression is applied, the size is reduced to about 1 MB per minute.</a:t>
            </a:r>
            <a:r>
              <a:rPr lang="en-US" dirty="0"/>
              <a:t> </a:t>
            </a:r>
          </a:p>
          <a:p>
            <a:endParaRPr lang="en-US" dirty="0"/>
          </a:p>
          <a:p>
            <a:r>
              <a:rPr lang="en-US" dirty="0">
                <a:cs typeface="Times" pitchFamily="18" charset="0"/>
              </a:rPr>
              <a:t>Windows XP provides several compression routines. It provides for .zip file compression and archive creation. Zip archives can be accessed like normal folders. Folders can be compressed to shrink the contents. Finally, the entire disk can be compressed</a:t>
            </a:r>
            <a:r>
              <a:rPr lang="en-US" dirty="0"/>
              <a:t> .</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37</a:t>
            </a:fld>
            <a:endParaRPr lang="en-US" sz="1200" kern="1200">
              <a:solidFill>
                <a:prstClr val="black"/>
              </a:solidFill>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69900" indent="-469900"/>
            <a:r>
              <a:rPr lang="en-US" dirty="0"/>
              <a:t>Nonvolatile </a:t>
            </a:r>
          </a:p>
          <a:p>
            <a:pPr marL="469900" indent="-469900"/>
            <a:r>
              <a:rPr lang="en-US" dirty="0"/>
              <a:t>Information isn’t lost when computer is turned off.</a:t>
            </a:r>
          </a:p>
          <a:p>
            <a:pPr marL="469900" indent="-469900"/>
            <a:r>
              <a:rPr lang="en-US" dirty="0"/>
              <a:t>Many types – Depends on your needs</a:t>
            </a:r>
          </a:p>
          <a:p>
            <a:endParaRPr lang="en-US" dirty="0"/>
          </a:p>
          <a:p>
            <a:r>
              <a:rPr lang="en-US" dirty="0"/>
              <a:t>Most common form of storage</a:t>
            </a:r>
          </a:p>
          <a:p>
            <a:r>
              <a:rPr lang="en-US" dirty="0"/>
              <a:t>Hard drives, floppy drives, tape</a:t>
            </a:r>
          </a:p>
          <a:p>
            <a:r>
              <a:rPr lang="en-US" dirty="0"/>
              <a:t>All magnetic drives work the same</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4</a:t>
            </a:fld>
            <a:endParaRPr lang="en-US" sz="1200" kern="1200">
              <a:solidFill>
                <a:prstClr val="black"/>
              </a:solidFill>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hard disk drive has short and fascinating history.  In 24 years it evolved from a monstrosity with fifty two-foot diameter disks holding five </a:t>
            </a:r>
            <a:r>
              <a:rPr lang="en-US" dirty="0" err="1"/>
              <a:t>MBytes</a:t>
            </a:r>
            <a:r>
              <a:rPr lang="en-US" dirty="0"/>
              <a:t> (5,000,000 bytes) of data to today's drives measuring 3 /12 inches wide and an inch high (and smaller) holding 400 </a:t>
            </a:r>
            <a:r>
              <a:rPr lang="en-US" dirty="0" err="1"/>
              <a:t>GBytes</a:t>
            </a:r>
            <a:r>
              <a:rPr lang="en-US" dirty="0"/>
              <a:t> (400,000,000,000 bytes/characters).  Here, then, is the short history of this marvelous device. (http://www.duxcw.com/digest/guides/hd/hd2.htm)</a:t>
            </a:r>
          </a:p>
          <a:p>
            <a:endParaRPr lang="en-US" dirty="0"/>
          </a:p>
          <a:p>
            <a:r>
              <a:rPr lang="en-US" dirty="0"/>
              <a:t>n 1956 IBM invented the first computer disk storage system, the 305 RAMAC (Random Access Method of Accounting and Control).  This system could store five </a:t>
            </a:r>
            <a:r>
              <a:rPr lang="en-US" dirty="0" err="1"/>
              <a:t>MBytes</a:t>
            </a:r>
            <a:r>
              <a:rPr lang="en-US" dirty="0"/>
              <a:t>.  It had fifty, 24-inch diameter disks!</a:t>
            </a:r>
          </a:p>
          <a:p>
            <a:endParaRPr lang="en-US" dirty="0"/>
          </a:p>
          <a:p>
            <a:r>
              <a:rPr lang="en-US" dirty="0"/>
              <a:t>In 1980, Seagate Technology introduced the first hard disk drive for microcomputers, the ST506.  It was a full height (twice as high as most current 5 1/4" drives) 5 1/4" drive, with a stepper motor, and held 5 Mbytes.</a:t>
            </a:r>
          </a:p>
          <a:p>
            <a:endParaRPr lang="en-US" dirty="0"/>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5</a:t>
            </a:fld>
            <a:endParaRPr lang="en-US" sz="1200" kern="1200">
              <a:solidFill>
                <a:prstClr val="black"/>
              </a:solidFill>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lvl="0" indent="-342900" fontAlgn="base">
              <a:spcBef>
                <a:spcPct val="20000"/>
              </a:spcBef>
              <a:spcAft>
                <a:spcPct val="0"/>
              </a:spcAft>
              <a:buFontTx/>
              <a:buChar char="•"/>
            </a:pPr>
            <a:r>
              <a:rPr lang="en-US" sz="3200" kern="0" dirty="0">
                <a:solidFill>
                  <a:srgbClr val="000000"/>
                </a:solidFill>
                <a:latin typeface="Arial"/>
              </a:rPr>
              <a:t>Data storage and retrieval</a:t>
            </a:r>
          </a:p>
          <a:p>
            <a:pPr marL="742950" lvl="1" indent="-285750" fontAlgn="base">
              <a:spcBef>
                <a:spcPct val="20000"/>
              </a:spcBef>
              <a:spcAft>
                <a:spcPct val="0"/>
              </a:spcAft>
              <a:buFontTx/>
              <a:buChar char="–"/>
            </a:pPr>
            <a:r>
              <a:rPr lang="en-US" sz="2800" kern="0" dirty="0">
                <a:solidFill>
                  <a:srgbClr val="000000"/>
                </a:solidFill>
                <a:latin typeface="Arial"/>
              </a:rPr>
              <a:t>Media is covered with iron oxide</a:t>
            </a:r>
          </a:p>
          <a:p>
            <a:pPr marL="742950" lvl="1" indent="-285750" fontAlgn="base">
              <a:spcBef>
                <a:spcPct val="20000"/>
              </a:spcBef>
              <a:spcAft>
                <a:spcPct val="0"/>
              </a:spcAft>
              <a:buFontTx/>
              <a:buChar char="–"/>
            </a:pPr>
            <a:r>
              <a:rPr lang="en-US" sz="2800" kern="0" dirty="0">
                <a:solidFill>
                  <a:srgbClr val="000000"/>
                </a:solidFill>
                <a:latin typeface="Arial"/>
              </a:rPr>
              <a:t>Read/write head is a magnet</a:t>
            </a:r>
          </a:p>
          <a:p>
            <a:pPr marL="742950" lvl="1" indent="-285750" fontAlgn="base">
              <a:spcBef>
                <a:spcPct val="20000"/>
              </a:spcBef>
              <a:spcAft>
                <a:spcPct val="0"/>
              </a:spcAft>
              <a:buFontTx/>
              <a:buChar char="–"/>
            </a:pPr>
            <a:r>
              <a:rPr lang="en-US" sz="2800" kern="0" dirty="0">
                <a:solidFill>
                  <a:srgbClr val="000000"/>
                </a:solidFill>
                <a:latin typeface="Arial"/>
              </a:rPr>
              <a:t>Magnet writes charges on the media</a:t>
            </a:r>
          </a:p>
          <a:p>
            <a:pPr marL="1143000" lvl="2" indent="-228600" fontAlgn="base">
              <a:spcBef>
                <a:spcPct val="20000"/>
              </a:spcBef>
              <a:spcAft>
                <a:spcPct val="0"/>
              </a:spcAft>
              <a:buFontTx/>
              <a:buChar char="•"/>
            </a:pPr>
            <a:r>
              <a:rPr lang="en-US" sz="2400" kern="0" dirty="0">
                <a:solidFill>
                  <a:srgbClr val="000000"/>
                </a:solidFill>
                <a:latin typeface="Arial"/>
              </a:rPr>
              <a:t>Positive charge is a 1</a:t>
            </a:r>
          </a:p>
          <a:p>
            <a:pPr marL="1143000" lvl="2" indent="-228600" fontAlgn="base">
              <a:spcBef>
                <a:spcPct val="20000"/>
              </a:spcBef>
              <a:spcAft>
                <a:spcPct val="0"/>
              </a:spcAft>
              <a:buFontTx/>
              <a:buChar char="•"/>
            </a:pPr>
            <a:r>
              <a:rPr lang="en-US" sz="2400" kern="0" dirty="0">
                <a:solidFill>
                  <a:srgbClr val="000000"/>
                </a:solidFill>
                <a:latin typeface="Arial"/>
              </a:rPr>
              <a:t>Negative charge is a 0</a:t>
            </a:r>
          </a:p>
          <a:p>
            <a:pPr marL="742950" lvl="1" indent="-285750" fontAlgn="base">
              <a:spcBef>
                <a:spcPct val="20000"/>
              </a:spcBef>
              <a:spcAft>
                <a:spcPct val="0"/>
              </a:spcAft>
              <a:buFontTx/>
              <a:buChar char="–"/>
            </a:pPr>
            <a:r>
              <a:rPr lang="en-US" sz="2800" kern="0" dirty="0">
                <a:solidFill>
                  <a:srgbClr val="000000"/>
                </a:solidFill>
                <a:latin typeface="Arial"/>
              </a:rPr>
              <a:t>Magnet reads charges</a:t>
            </a:r>
          </a:p>
          <a:p>
            <a:pPr marL="742950" lvl="1" indent="-285750" fontAlgn="base">
              <a:spcBef>
                <a:spcPct val="20000"/>
              </a:spcBef>
              <a:spcAft>
                <a:spcPct val="0"/>
              </a:spcAft>
              <a:buFontTx/>
              <a:buChar char="–"/>
            </a:pPr>
            <a:r>
              <a:rPr lang="en-US" sz="2800" kern="0" dirty="0">
                <a:solidFill>
                  <a:srgbClr val="000000"/>
                </a:solidFill>
                <a:latin typeface="Arial"/>
              </a:rPr>
              <a:t>Drive converts charges into binary</a:t>
            </a: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6</a:t>
            </a:fld>
            <a:endParaRPr lang="en-US" sz="1200" kern="1200">
              <a:solidFill>
                <a:prstClr val="black"/>
              </a:solidFill>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organization</a:t>
            </a:r>
          </a:p>
          <a:p>
            <a:pPr lvl="1"/>
            <a:r>
              <a:rPr lang="en-US" dirty="0"/>
              <a:t>Disks must be formatted before use</a:t>
            </a:r>
          </a:p>
          <a:p>
            <a:pPr lvl="1"/>
            <a:r>
              <a:rPr lang="en-US" dirty="0"/>
              <a:t>Format draws tracks on the disk</a:t>
            </a:r>
          </a:p>
          <a:p>
            <a:pPr lvl="1"/>
            <a:r>
              <a:rPr lang="en-US" dirty="0"/>
              <a:t>Tracks is divided into sectors</a:t>
            </a:r>
          </a:p>
          <a:p>
            <a:pPr lvl="2"/>
            <a:r>
              <a:rPr lang="en-US" dirty="0"/>
              <a:t>Amount of data a drive can read</a:t>
            </a:r>
          </a:p>
          <a:p>
            <a:endParaRPr lang="en-US" dirty="0"/>
          </a:p>
          <a:p>
            <a:pPr algn="l" rtl="0"/>
            <a:r>
              <a:rPr lang="en-US" sz="1200" i="1" kern="1200" dirty="0">
                <a:solidFill>
                  <a:prstClr val="black"/>
                </a:solidFill>
                <a:latin typeface="+mn-lt"/>
                <a:ea typeface="+mn-ea"/>
                <a:cs typeface="+mn-cs"/>
              </a:rPr>
              <a:t>Tracks, cylinders</a:t>
            </a:r>
          </a:p>
          <a:p>
            <a:pPr algn="l" rtl="0"/>
            <a:r>
              <a:rPr lang="en-US" sz="1200" b="1" i="1" dirty="0">
                <a:solidFill>
                  <a:prstClr val="black"/>
                </a:solidFill>
                <a:latin typeface="+mn-lt"/>
              </a:rPr>
              <a:t>Sectors, clusters</a:t>
            </a:r>
          </a:p>
          <a:p>
            <a:pPr algn="l" rtl="0"/>
            <a:r>
              <a:rPr lang="en-US" sz="1200" b="1" i="1" kern="1200" dirty="0">
                <a:solidFill>
                  <a:prstClr val="black"/>
                </a:solidFill>
                <a:latin typeface="+mn-lt"/>
                <a:ea typeface="+mn-ea"/>
                <a:cs typeface="+mn-cs"/>
              </a:rPr>
              <a:t>Platter</a:t>
            </a:r>
            <a:endParaRPr lang="en-US" sz="1200" b="1" kern="1200" dirty="0">
              <a:solidFill>
                <a:prstClr val="black"/>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lgn="r" rtl="0"/>
            <a:fld id="{1FA42BC8-8DA5-47C8-8273-5E961E174FAB}" type="slidenum">
              <a:rPr lang="en-US" sz="1200" kern="1200">
                <a:solidFill>
                  <a:prstClr val="black"/>
                </a:solidFill>
                <a:latin typeface="Calibri"/>
                <a:ea typeface="+mn-ea"/>
                <a:cs typeface="+mn-cs"/>
              </a:rPr>
              <a:pPr algn="r" rtl="0"/>
              <a:t>7</a:t>
            </a:fld>
            <a:endParaRPr lang="en-US" sz="1200" kern="1200">
              <a:solidFill>
                <a:prstClr val="black"/>
              </a:solidFill>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b="1" baseline="0" dirty="0"/>
          </a:p>
          <a:p>
            <a:endParaRPr lang="th-TH" dirty="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8</a:t>
            </a:fld>
            <a:endParaRPr lang="en-US" sz="1200" kern="1200">
              <a:solidFill>
                <a:prstClr val="black"/>
              </a:solidFill>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469900" indent="-469900"/>
            <a:r>
              <a:rPr lang="en-US" dirty="0"/>
              <a:t>Mylar plastic</a:t>
            </a:r>
          </a:p>
          <a:p>
            <a:pPr marL="469900" indent="-469900"/>
            <a:r>
              <a:rPr lang="en-US" dirty="0"/>
              <a:t>Easily damaged</a:t>
            </a:r>
          </a:p>
          <a:p>
            <a:pPr marL="469900" indent="-469900"/>
            <a:endParaRPr lang="en-US" dirty="0"/>
          </a:p>
          <a:p>
            <a:r>
              <a:rPr lang="en-US" dirty="0"/>
              <a:t>Diskettes</a:t>
            </a:r>
          </a:p>
          <a:p>
            <a:pPr lvl="1"/>
            <a:r>
              <a:rPr lang="en-US" dirty="0"/>
              <a:t>Also known as floppy disks</a:t>
            </a:r>
          </a:p>
          <a:p>
            <a:pPr lvl="1"/>
            <a:r>
              <a:rPr lang="en-US" dirty="0"/>
              <a:t>Read with a disk drive</a:t>
            </a:r>
          </a:p>
          <a:p>
            <a:pPr lvl="1"/>
            <a:r>
              <a:rPr lang="en-US" dirty="0"/>
              <a:t>Mylar disk</a:t>
            </a:r>
          </a:p>
          <a:p>
            <a:pPr lvl="1"/>
            <a:r>
              <a:rPr lang="en-US" dirty="0"/>
              <a:t>Spin at 300 RPM</a:t>
            </a:r>
          </a:p>
          <a:p>
            <a:pPr lvl="1"/>
            <a:r>
              <a:rPr lang="en-US" dirty="0"/>
              <a:t>Takes .2 second to find data</a:t>
            </a:r>
          </a:p>
          <a:p>
            <a:pPr lvl="1"/>
            <a:r>
              <a:rPr lang="en-US" dirty="0"/>
              <a:t>3 ½ floppy disk holds 1.44 MB</a:t>
            </a:r>
          </a:p>
          <a:p>
            <a:pPr marL="469900" indent="-469900"/>
            <a:endParaRPr lang="en-US" dirty="0"/>
          </a:p>
          <a:p>
            <a:endParaRPr lang="en-US" dirty="0"/>
          </a:p>
          <a:p>
            <a:pPr marL="450850" lvl="0" indent="-436563">
              <a:buFontTx/>
              <a:buNone/>
            </a:pPr>
            <a:r>
              <a:rPr lang="en-US" sz="2400" dirty="0"/>
              <a:t> 	</a:t>
            </a:r>
            <a:r>
              <a:rPr lang="en-US" sz="2400" dirty="0">
                <a:solidFill>
                  <a:schemeClr val="accent2"/>
                </a:solidFill>
              </a:rPr>
              <a:t>Zip disk:</a:t>
            </a:r>
            <a:r>
              <a:rPr lang="en-US" sz="2400" dirty="0"/>
              <a:t>	100 MB or 250 MB = 170 floppies</a:t>
            </a:r>
          </a:p>
          <a:p>
            <a:pPr marL="450850" lvl="0" indent="-436563">
              <a:buFontTx/>
              <a:buNone/>
            </a:pPr>
            <a:r>
              <a:rPr lang="en-US" sz="2400" dirty="0"/>
              <a:t>				Iomega™</a:t>
            </a:r>
          </a:p>
          <a:p>
            <a:pPr marL="450850" lvl="0" indent="-436563">
              <a:buFontTx/>
              <a:buNone/>
            </a:pPr>
            <a:r>
              <a:rPr lang="en-US" sz="2400" dirty="0"/>
              <a:t>				Need a special drive</a:t>
            </a:r>
          </a:p>
          <a:p>
            <a:pPr marL="450850" lvl="0" indent="-436563">
              <a:buFontTx/>
              <a:buNone/>
            </a:pPr>
            <a:r>
              <a:rPr lang="en-US" sz="2400" dirty="0"/>
              <a:t>	</a:t>
            </a:r>
            <a:r>
              <a:rPr lang="en-US" sz="2400" dirty="0" err="1">
                <a:solidFill>
                  <a:schemeClr val="accent2"/>
                </a:solidFill>
              </a:rPr>
              <a:t>Superdisk</a:t>
            </a:r>
            <a:r>
              <a:rPr lang="en-US" sz="2400" dirty="0">
                <a:solidFill>
                  <a:schemeClr val="accent2"/>
                </a:solidFill>
              </a:rPr>
              <a:t>:</a:t>
            </a:r>
            <a:r>
              <a:rPr lang="en-US" sz="2400" dirty="0"/>
              <a:t>	120 MB </a:t>
            </a:r>
          </a:p>
          <a:p>
            <a:pPr marL="450850" lvl="0" indent="-436563">
              <a:buFontTx/>
              <a:buNone/>
            </a:pPr>
            <a:r>
              <a:rPr lang="en-US" sz="2400" dirty="0"/>
              <a:t>				Laptops</a:t>
            </a:r>
          </a:p>
          <a:p>
            <a:pPr marL="450850" lvl="0" indent="-436563">
              <a:buFontTx/>
              <a:buNone/>
            </a:pPr>
            <a:r>
              <a:rPr lang="en-US" sz="2400" dirty="0"/>
              <a:t> 				Imation™</a:t>
            </a:r>
          </a:p>
          <a:p>
            <a:pPr marL="450850" lvl="0" indent="-436563">
              <a:buFontTx/>
              <a:buNone/>
            </a:pPr>
            <a:r>
              <a:rPr lang="en-US" sz="2400" dirty="0"/>
              <a:t>	</a:t>
            </a:r>
            <a:r>
              <a:rPr lang="en-US" sz="2400" dirty="0">
                <a:solidFill>
                  <a:schemeClr val="accent2"/>
                </a:solidFill>
              </a:rPr>
              <a:t>Hi FD Disks: </a:t>
            </a:r>
            <a:r>
              <a:rPr lang="en-US" sz="2400" dirty="0"/>
              <a:t>200 MB</a:t>
            </a:r>
          </a:p>
          <a:p>
            <a:pPr marL="450850" lvl="0" indent="-436563">
              <a:buFontTx/>
              <a:buNone/>
            </a:pPr>
            <a:r>
              <a:rPr lang="en-US" sz="2400" dirty="0"/>
              <a:t>				Sony</a:t>
            </a:r>
          </a:p>
          <a:p>
            <a:pPr marL="450850" lvl="0" indent="-436563">
              <a:buFontTx/>
              <a:buNone/>
            </a:pPr>
            <a:r>
              <a:rPr lang="en-US" sz="2400" dirty="0"/>
              <a:t>				Can read a 1.44 floppy</a:t>
            </a:r>
          </a:p>
          <a:p>
            <a:endParaRPr lang="en-US" dirty="0"/>
          </a:p>
          <a:p>
            <a:endParaRPr lang="en-US" dirty="0"/>
          </a:p>
        </p:txBody>
      </p:sp>
      <p:sp>
        <p:nvSpPr>
          <p:cNvPr id="4" name="Slide Number Placeholder 3"/>
          <p:cNvSpPr>
            <a:spLocks noGrp="1"/>
          </p:cNvSpPr>
          <p:nvPr>
            <p:ph type="sldNum" sz="quarter" idx="10"/>
          </p:nvPr>
        </p:nvSpPr>
        <p:spPr/>
        <p:txBody>
          <a:bodyPr/>
          <a:lstStyle/>
          <a:p>
            <a:pPr algn="r" rtl="0"/>
            <a:fld id="{EA870400-BF72-48A6-8572-A92E1F8643B5}" type="slidenum">
              <a:rPr lang="en-US" sz="1200" kern="1200">
                <a:solidFill>
                  <a:prstClr val="black"/>
                </a:solidFill>
                <a:latin typeface="Calibri"/>
                <a:ea typeface="+mn-ea"/>
                <a:cs typeface="+mn-cs"/>
              </a:rPr>
              <a:pPr algn="r" rtl="0"/>
              <a:t>9</a:t>
            </a:fld>
            <a:endParaRPr lang="en-US" sz="1200" kern="1200">
              <a:solidFill>
                <a:prstClr val="black"/>
              </a:solidFill>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7E615AC-588A-4318-92A9-4A8157EADA87}" type="datetime1">
              <a:rPr lang="en-US" smtClean="0"/>
              <a:t>9/15/2022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06E2B85-19E5-46B6-96E8-D48D86305B4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446A6F9-1FBE-46BE-BF26-2D455E3854C5}" type="datetime1">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AED8A2E-7C5D-462E-BAAF-5CFC77306E39}" type="datetime1">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lgn="l" rtl="0"/>
            <a:fld id="{776A47CF-F361-497E-BB70-A6B8D65C65B6}"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6FF8CEDE-C233-4E0F-BAEB-2BCA4F3BCACC}"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gn="l" rtl="0"/>
            <a:fld id="{9E531B15-5C43-4ED7-A333-FB55A3946BBE}"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83C2C509-6173-4887-B832-5356D2056D1C}"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gn="l" rtl="0"/>
            <a:fld id="{A36B7727-7C88-4C9E-BB57-0671A6751228}"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lgn="l" rtl="0"/>
            <a:fld id="{0624F209-0A3D-4BEA-A3C3-2EEEE83F76F6}"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3D3EB31F-C261-4413-B245-E3A8FDA6E498}"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C06136B0-BE4D-46CE-AA00-34F82C5716D8}"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3E88A5-1EDB-46BA-B6D4-79B98EB499D3}" type="datetime1">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gn="l" rtl="0"/>
            <a:fld id="{6B8FBBDE-9476-4D19-9E9E-FEE29E02EE7E}"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68967617-C6F2-4C53-80EA-3CE73C65894F}"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FA186C09-ED1D-4A6C-A1D3-5E25D2D9564C}"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l" rtl="0"/>
            <a:fld id="{D00AE82B-E6DE-496D-8593-D879E45BA82B}"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77420030-1D19-48EE-8FEC-248B2DA967E1}"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rtl="0"/>
            <a:fld id="{1DCC7024-A3EF-4289-85F3-1C5CEC3D99F0}"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l" rtl="0"/>
            <a:fld id="{EB93474D-E5F8-4FC2-9B60-E2ED55F7E2BC}"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l" rtl="0"/>
            <a:fld id="{45F01133-C2BB-4240-8A90-E7F9C260C7F2}"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l" rtl="0"/>
            <a:fld id="{60208E7E-0F10-4335-A88E-EEEC5A96BB53}"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B3768742-6EA7-4B48-AECD-8DE7C8634080}"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9EF65C0-296D-4FB0-8813-F1D3A0AB6D94}" type="datetime1">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E2B85-19E5-46B6-96E8-D48D86305B4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AEF9BD24-8B58-4783-8F34-32EB50B922AF}"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BE698035-A15B-4316-8BE6-2D4E036B8C5E}"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66B78E9A-6735-4E07-A74B-4B6796617BE3}"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6EA5B254-B072-4CB1-B43D-2BC2DB9CD7C4}" type="datetime1">
              <a:rPr lang="en-US" sz="1200" kern="1200" smtClean="0">
                <a:solidFill>
                  <a:prstClr val="black">
                    <a:tint val="75000"/>
                  </a:prstClr>
                </a:solidFill>
                <a:latin typeface="Calibri"/>
                <a:ea typeface="+mn-ea"/>
                <a:cs typeface="+mn-cs"/>
              </a:rPr>
              <a:t>9/15/2022</a:t>
            </a:fld>
            <a:endParaRPr lang="en-US" sz="1200" kern="1200" dirty="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61B07901-0FDA-43D8-9966-A72C4CAA4B59}" type="slidenum">
              <a:rPr lang="en-US" sz="1200" kern="1200">
                <a:solidFill>
                  <a:prstClr val="black">
                    <a:tint val="75000"/>
                  </a:prstClr>
                </a:solidFill>
                <a:latin typeface="Calibri"/>
                <a:ea typeface="+mn-ea"/>
                <a:cs typeface="+mn-cs"/>
              </a:rPr>
              <a:pPr algn="r" rtl="0"/>
              <a:t>‹#›</a:t>
            </a:fld>
            <a:endParaRPr lang="en-US" sz="1200" kern="1200" dirty="0">
              <a:solidFill>
                <a:prstClr val="black">
                  <a:tint val="75000"/>
                </a:prstClr>
              </a:solidFill>
              <a:latin typeface="Calibri"/>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l" rtl="0"/>
            <a:fld id="{A1D653E5-FC81-4706-9612-DF5F8BE4C864}"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16BD10AC-2BC3-43D5-B141-9D83A8AFCA59}"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rtl="0"/>
            <a:fld id="{32897451-64D0-4C4E-AFDA-534CCB78E397}"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l" rtl="0"/>
            <a:fld id="{341FBEFB-3CB8-4F8F-9E26-38DEACBE17E2}"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l" rtl="0"/>
            <a:fld id="{19468A9C-3BF0-45F9-878C-182E8E6095B7}"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l" rtl="0"/>
            <a:fld id="{64E7D56D-8A92-4765-BC98-CC87746702E9}"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FEE7C-5A85-464B-9BCA-C6147F5A489A}" type="datetime1">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266D7A73-1C4B-4646-A158-88A8B1CCAC19}"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9C544125-2EFA-4286-844C-265637AB67EE}"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3DEAC3EB-601F-48C4-BDB7-DE735B03EF74}"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E28DDF24-A910-4576-8C09-1AC7A8552A2A}"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4CDCADBF-1B5C-46DC-8A1C-75E0B13F97DB}"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l" rtl="0"/>
            <a:fld id="{5F9D8F77-7C65-4B4A-9E4F-662EDE835926}"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10A4536A-9879-4AC4-A163-5B9D5B3D49C3}"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rtl="0"/>
            <a:fld id="{6F495AB3-8DFB-4B5C-A51C-4C40E6409D99}"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l" rtl="0"/>
            <a:fld id="{2C0E2FCD-A061-4741-8D34-56310A965B96}"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l" rtl="0"/>
            <a:fld id="{9218ED39-9893-4DED-BD68-A049829B1838}"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0829BE-6528-4054-96EB-B8A9A87D0688}" type="datetime1">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l" rtl="0"/>
            <a:fld id="{026F36A6-39EB-4410-BF97-2A26787C0968}"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299A29B0-0C0B-41F4-BB4D-CEA0C1FCA673}"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FDFB0E82-9865-4F5B-8349-9FF5B00EC118}"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rtl="0"/>
            <a:fld id="{0D50B4DD-6610-4227-BC84-FC9ABDA06105}"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29DCDDE6-62B6-41AA-A73F-FC1AEF34E7F6}"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l" rtl="0"/>
            <a:fld id="{9B8B9B40-22CE-48E8-AB2B-721CE2A0A174}" type="datetime1">
              <a:rPr lang="en-US" sz="1200" kern="1200" smtClean="0">
                <a:solidFill>
                  <a:prstClr val="black">
                    <a:tint val="75000"/>
                  </a:prstClr>
                </a:solidFill>
                <a:latin typeface="Calibri"/>
                <a:ea typeface="+mn-ea"/>
                <a:cs typeface="+mn-cs"/>
              </a:rPr>
              <a:t>9/15/2022</a:t>
            </a:fld>
            <a:endParaRPr lang="en-US" sz="1200" kern="1200">
              <a:solidFill>
                <a:prstClr val="black">
                  <a:tint val="75000"/>
                </a:prstClr>
              </a:solidFill>
              <a:latin typeface="Calibri"/>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prstClr val="black">
                    <a:tint val="75000"/>
                  </a:prstClr>
                </a:solidFill>
                <a:latin typeface="Calibri"/>
                <a:ea typeface="+mn-ea"/>
                <a:cs typeface="+mn-cs"/>
              </a:rPr>
              <a:pPr algn="r" rtl="0"/>
              <a:t>‹#›</a:t>
            </a:fld>
            <a:endParaRPr lang="en-US" sz="1200" kern="1200">
              <a:solidFill>
                <a:prstClr val="black">
                  <a:tint val="75000"/>
                </a:prstClr>
              </a:solidFill>
              <a:latin typeface="Calibri"/>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lgn="l" rtl="0"/>
            <a:fld id="{2510E8BE-E448-4815-8CED-0F2D8751CCB4}"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A8CF47FB-B898-4580-B25B-9B9E5D2F0D71}"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gn="l" rtl="0"/>
            <a:fld id="{328E02ED-6BB3-43B3-B7C7-ADD07315ED40}"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4823ED7B-94C0-4E43-99AE-0A965293C6E2}"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49B8104-B844-4090-9656-C0000E8DB4F9}" type="datetime1">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gn="l" rtl="0"/>
            <a:fld id="{8C95560A-AFC2-4F10-8C06-F4210CC0FCDE}"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lgn="l" rtl="0"/>
            <a:fld id="{BB7D0240-B02C-4653-8382-9358B5EF3DC7}"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4214A452-96D6-470A-85DC-59DFCD1C401A}"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5808050D-8ED4-4E63-A01A-5D9A4959263A}"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gn="l" rtl="0"/>
            <a:fld id="{57C3D0F3-600B-4ACF-A24D-E5D81B7CC8B9}"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1AAFB63C-64A3-4FC9-935E-E9B7EA84CCE1}"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E68CFB65-4F40-4675-A5CC-DB70B0BD19DD}"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lgn="l" rtl="0"/>
            <a:fld id="{ADD97982-B752-4FF2-9A52-44EC1AE1BEFB}"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19" name="Footer Placeholder 18"/>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27" name="Slide Number Placeholder 26"/>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5A70B7D5-F1FC-4077-861D-5DB717FD79D0}"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gn="l" rtl="0"/>
            <a:fld id="{A5F95850-3D0E-46BB-8FB0-9550888F6A3F}" type="datetime1">
              <a:rPr lang="en-US" sz="1200" kern="1200" smtClean="0">
                <a:solidFill>
                  <a:srgbClr val="C9C2D1">
                    <a:shade val="90000"/>
                  </a:srgbClr>
                </a:solidFill>
                <a:latin typeface="Calibri"/>
                <a:ea typeface="+mn-ea"/>
                <a:cs typeface="+mn-cs"/>
              </a:rPr>
              <a:t>9/15/2022</a:t>
            </a:fld>
            <a:endParaRPr lang="en-US" sz="1200" kern="1200">
              <a:solidFill>
                <a:srgbClr val="C9C2D1">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C9C2D1">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C9C2D1">
                    <a:shade val="90000"/>
                  </a:srgbClr>
                </a:solidFill>
                <a:latin typeface="Calibri"/>
                <a:ea typeface="+mn-ea"/>
                <a:cs typeface="+mn-cs"/>
              </a:rPr>
              <a:pPr algn="r" rtl="0"/>
              <a:t>‹#›</a:t>
            </a:fld>
            <a:endParaRPr lang="en-US" sz="1200" kern="1200">
              <a:solidFill>
                <a:srgbClr val="C9C2D1">
                  <a:shade val="90000"/>
                </a:srgbClr>
              </a:solidFill>
              <a:latin typeface="Calibri"/>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2DC04F-CA26-4635-A6C1-637357C92141}" type="datetime1">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930A95B8-3360-4BAD-9921-B7D6BBC58DF0}"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gn="l" rtl="0"/>
            <a:fld id="{7AC8A05E-F333-477A-98A6-FCCC614590C7}"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8" name="Footer Placeholder 7"/>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9" name="Slide Number Placeholder 8"/>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lgn="l" rtl="0"/>
            <a:fld id="{D614AB50-5815-4FA3-9BCA-CFBED1562A08}"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4" name="Footer Placeholder 3"/>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5" name="Slide Number Placeholder 4"/>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E95FEA7E-FECF-4C92-98CF-AA10301010CC}"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3" name="Footer Placeholder 2"/>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4" name="Slide Number Placeholder 3"/>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gn="l" rtl="0"/>
            <a:fld id="{25775A7C-2DC2-449F-B490-B91546574042}"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Calibri"/>
              <a:ea typeface="+mn-ea"/>
              <a:cs typeface="+mn-cs"/>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gn="l" rtl="0"/>
            <a:fld id="{88FAF480-68FE-4F38-BB8B-92F4C315EC67}"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6" name="Footer Placeholder 5"/>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7" name="Slide Number Placeholder 6"/>
          <p:cNvSpPr>
            <a:spLocks noGrp="1"/>
          </p:cNvSpPr>
          <p:nvPr>
            <p:ph type="sldNum" sz="quarter" idx="12"/>
          </p:nvPr>
        </p:nvSpPr>
        <p:spPr>
          <a:xfrm>
            <a:off x="8077200" y="6356350"/>
            <a:ext cx="609600" cy="365125"/>
          </a:xfrm>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82643ACA-6AEA-4393-83FA-5ABCD00E4CF6}"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l" rtl="0"/>
            <a:fld id="{41826F0A-D801-43EC-A412-2E04D6BF194E}" type="datetime1">
              <a:rPr lang="en-US" sz="1200" kern="1200" smtClean="0">
                <a:solidFill>
                  <a:srgbClr val="69676D">
                    <a:shade val="90000"/>
                  </a:srgbClr>
                </a:solidFill>
                <a:latin typeface="Calibri"/>
                <a:ea typeface="+mn-ea"/>
                <a:cs typeface="+mn-cs"/>
              </a:rPr>
              <a:t>9/15/2022</a:t>
            </a:fld>
            <a:endParaRPr lang="en-US" sz="1200" kern="1200">
              <a:solidFill>
                <a:srgbClr val="69676D">
                  <a:shade val="90000"/>
                </a:srgbClr>
              </a:solidFill>
              <a:latin typeface="Calibri"/>
              <a:ea typeface="+mn-ea"/>
              <a:cs typeface="+mn-cs"/>
            </a:endParaRPr>
          </a:p>
        </p:txBody>
      </p:sp>
      <p:sp>
        <p:nvSpPr>
          <p:cNvPr id="5" name="Footer Placeholder 4"/>
          <p:cNvSpPr>
            <a:spLocks noGrp="1"/>
          </p:cNvSpPr>
          <p:nvPr>
            <p:ph type="ftr" sz="quarter" idx="11"/>
          </p:nvPr>
        </p:nvSpPr>
        <p:spPr/>
        <p:txBody>
          <a:bodyPr/>
          <a:lstStyle/>
          <a:p>
            <a:pPr algn="l" rtl="0"/>
            <a:endParaRPr lang="en-US" sz="1200" kern="1200">
              <a:solidFill>
                <a:srgbClr val="69676D">
                  <a:shade val="90000"/>
                </a:srgbClr>
              </a:solidFill>
              <a:latin typeface="Calibri"/>
              <a:ea typeface="+mn-ea"/>
              <a:cs typeface="+mn-cs"/>
            </a:endParaRPr>
          </a:p>
        </p:txBody>
      </p:sp>
      <p:sp>
        <p:nvSpPr>
          <p:cNvPr id="6" name="Slide Number Placeholder 5"/>
          <p:cNvSpPr>
            <a:spLocks noGrp="1"/>
          </p:cNvSpPr>
          <p:nvPr>
            <p:ph type="sldNum" sz="quarter" idx="12"/>
          </p:nvPr>
        </p:nvSpPr>
        <p:spPr/>
        <p:txBody>
          <a:bodyPr/>
          <a:lstStyle/>
          <a:p>
            <a:pPr algn="r" rtl="0"/>
            <a:fld id="{206E2B85-19E5-46B6-96E8-D48D86305B43}" type="slidenum">
              <a:rPr lang="en-US" sz="1200" kern="1200">
                <a:solidFill>
                  <a:srgbClr val="69676D">
                    <a:shade val="90000"/>
                  </a:srgbClr>
                </a:solidFill>
                <a:latin typeface="Calibri"/>
                <a:ea typeface="+mn-ea"/>
                <a:cs typeface="+mn-cs"/>
              </a:rPr>
              <a:pPr algn="r" rtl="0"/>
              <a:t>‹#›</a:t>
            </a:fld>
            <a:endParaRPr lang="en-US" sz="1200" kern="1200">
              <a:solidFill>
                <a:srgbClr val="69676D">
                  <a:shade val="90000"/>
                </a:srgbClr>
              </a:solidFill>
              <a:latin typeface="Calibri"/>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98F0373-9130-4CD6-95D9-DB7429528BC5}" type="datetime1">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E2B85-19E5-46B6-96E8-D48D86305B4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D8AE329-7E32-4B7A-81E0-3A856AB1FA2E}" type="datetime1">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206E2B85-19E5-46B6-96E8-D48D86305B4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89D2420-5ED8-41E6-8127-1C07C9E48FF6}" type="datetime1">
              <a:rPr lang="en-US" smtClean="0"/>
              <a:t>9/15/2022</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06E2B85-19E5-46B6-96E8-D48D86305B43}"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612452E1-B093-4EE4-847B-1ED572893C77}" type="datetime1">
              <a:rPr lang="en-US" kern="1200" smtClean="0">
                <a:solidFill>
                  <a:srgbClr val="69676D">
                    <a:shade val="90000"/>
                  </a:srgbClr>
                </a:solidFill>
                <a:latin typeface="Calibri"/>
                <a:ea typeface="+mn-ea"/>
                <a:cs typeface="+mn-cs"/>
              </a:rPr>
              <a:t>9/15/2022</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6B6B065-F737-42D4-B0BE-72B22DA3D634}" type="datetime1">
              <a:rPr lang="en-US" kern="1200" smtClean="0">
                <a:solidFill>
                  <a:prstClr val="black">
                    <a:tint val="75000"/>
                  </a:prstClr>
                </a:solidFill>
                <a:latin typeface="Calibri"/>
                <a:ea typeface="+mn-ea"/>
                <a:cs typeface="+mn-cs"/>
              </a:rPr>
              <a:t>9/15/2022</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1B07901-0FDA-43D8-9966-A72C4CAA4B59}"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6C801257-1940-457F-AEB3-6AEFCD62D2C1}" type="datetime1">
              <a:rPr lang="en-US" kern="1200" smtClean="0">
                <a:solidFill>
                  <a:prstClr val="black">
                    <a:tint val="75000"/>
                  </a:prstClr>
                </a:solidFill>
                <a:latin typeface="Calibri"/>
                <a:ea typeface="+mn-ea"/>
                <a:cs typeface="+mn-cs"/>
              </a:rPr>
              <a:t>9/15/2022</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06E2B85-19E5-46B6-96E8-D48D86305B43}"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254B7E2-800F-46B7-B8A7-EAD7DD3A583F}" type="datetime1">
              <a:rPr lang="en-US" kern="1200" smtClean="0">
                <a:solidFill>
                  <a:prstClr val="black">
                    <a:tint val="75000"/>
                  </a:prstClr>
                </a:solidFill>
                <a:latin typeface="Calibri"/>
                <a:ea typeface="+mn-ea"/>
                <a:cs typeface="+mn-cs"/>
              </a:rPr>
              <a:t>9/15/2022</a:t>
            </a:fld>
            <a:endParaRPr lang="en-US" kern="1200" dirty="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06E2B85-19E5-46B6-96E8-D48D86305B43}" type="slidenum">
              <a:rPr lang="en-US" kern="1200" smtClean="0">
                <a:solidFill>
                  <a:prstClr val="black">
                    <a:tint val="75000"/>
                  </a:prstClr>
                </a:solidFill>
                <a:latin typeface="Calibri"/>
                <a:ea typeface="+mn-ea"/>
                <a:cs typeface="+mn-cs"/>
              </a:rPr>
              <a:pPr rtl="0"/>
              <a:t>‹#›</a:t>
            </a:fld>
            <a:endParaRPr lang="en-US" kern="1200" dirty="0">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CD32B38A-2EC2-4E10-8716-B4B2CD10EE2D}" type="datetime1">
              <a:rPr lang="en-US" kern="1200" smtClean="0">
                <a:solidFill>
                  <a:srgbClr val="69676D">
                    <a:shade val="90000"/>
                  </a:srgbClr>
                </a:solidFill>
                <a:latin typeface="Calibri"/>
                <a:ea typeface="+mn-ea"/>
                <a:cs typeface="+mn-cs"/>
              </a:rPr>
              <a:t>9/15/2022</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fld id="{38FAA372-A811-4A75-B3F3-2E81F5D60F84}" type="datetime1">
              <a:rPr lang="en-US" kern="1200" smtClean="0">
                <a:solidFill>
                  <a:srgbClr val="69676D">
                    <a:shade val="90000"/>
                  </a:srgbClr>
                </a:solidFill>
                <a:latin typeface="Calibri"/>
                <a:ea typeface="+mn-ea"/>
                <a:cs typeface="+mn-cs"/>
              </a:rPr>
              <a:t>9/15/2022</a:t>
            </a:fld>
            <a:endParaRPr lang="en-US" kern="1200" dirty="0">
              <a:solidFill>
                <a:srgbClr val="69676D">
                  <a:shade val="90000"/>
                </a:srgbClr>
              </a:solidFill>
              <a:latin typeface="Calibri"/>
              <a:ea typeface="+mn-ea"/>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rtl="0"/>
            <a:endParaRPr lang="en-US" kern="1200" dirty="0">
              <a:solidFill>
                <a:srgbClr val="69676D">
                  <a:shade val="90000"/>
                </a:srgbClr>
              </a:solidFill>
              <a:latin typeface="Calibri"/>
              <a:ea typeface="+mn-ea"/>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rtl="0"/>
            <a:fld id="{206E2B85-19E5-46B6-96E8-D48D86305B43}" type="slidenum">
              <a:rPr lang="en-US" kern="1200" smtClean="0">
                <a:solidFill>
                  <a:srgbClr val="69676D">
                    <a:shade val="90000"/>
                  </a:srgbClr>
                </a:solidFill>
                <a:latin typeface="Calibri"/>
                <a:ea typeface="+mn-ea"/>
                <a:cs typeface="+mn-cs"/>
              </a:rPr>
              <a:pPr rtl="0"/>
              <a:t>‹#›</a:t>
            </a:fld>
            <a:endParaRPr lang="en-US" kern="1200" dirty="0">
              <a:solidFill>
                <a:srgbClr val="69676D">
                  <a:shade val="90000"/>
                </a:srgbClr>
              </a:solidFill>
              <a:latin typeface="Calibri"/>
              <a:ea typeface="+mn-ea"/>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algn="l" rtl="0"/>
              <a:endParaRPr lang="en-US" kern="1200">
                <a:solidFill>
                  <a:prstClr val="black"/>
                </a:solidFill>
                <a:latin typeface="Calibri"/>
                <a:ea typeface="+mn-ea"/>
                <a:cs typeface="+mn-cs"/>
              </a:endParaRPr>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hyperlink" Target="http://preview.tinyurl.com/6aj52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hyperlink" Target="http://www.howstuffwork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1846659"/>
          </a:xfrm>
          <a:prstGeom prst="rect">
            <a:avLst/>
          </a:prstGeom>
          <a:solidFill>
            <a:schemeClr val="bg1">
              <a:lumMod val="85000"/>
              <a:alpha val="41000"/>
            </a:schemeClr>
          </a:solidFill>
        </p:spPr>
        <p:txBody>
          <a:bodyPr wrap="square" rtlCol="0">
            <a:spAutoFit/>
          </a:bodyPr>
          <a:lstStyle/>
          <a:p>
            <a:pPr algn="ctr" rtl="0"/>
            <a:r>
              <a:rPr lang="en-US" sz="6000" b="1" kern="1200" dirty="0">
                <a:solidFill>
                  <a:schemeClr val="accent6">
                    <a:lumMod val="75000"/>
                  </a:schemeClr>
                </a:solidFill>
                <a:effectLst>
                  <a:outerShdw blurRad="38100" dist="38100" dir="2700000" algn="tl">
                    <a:srgbClr val="000000">
                      <a:alpha val="43137"/>
                    </a:srgbClr>
                  </a:outerShdw>
                </a:effectLst>
                <a:latin typeface="Calibri"/>
                <a:ea typeface="+mn-ea"/>
                <a:cs typeface="+mn-cs"/>
              </a:rPr>
              <a:t>Lecture</a:t>
            </a:r>
            <a:r>
              <a:rPr lang="en-US" sz="4800" kern="1200" dirty="0">
                <a:solidFill>
                  <a:srgbClr val="C00000"/>
                </a:solidFill>
                <a:effectLst>
                  <a:outerShdw blurRad="38100" dist="38100" dir="2700000" algn="tl">
                    <a:srgbClr val="000000">
                      <a:alpha val="43137"/>
                    </a:srgbClr>
                  </a:outerShdw>
                </a:effectLst>
                <a:latin typeface="Calibri"/>
                <a:ea typeface="+mn-ea"/>
                <a:cs typeface="+mn-cs"/>
              </a:rPr>
              <a:t> </a:t>
            </a:r>
            <a:r>
              <a:rPr lang="en-US" sz="6600" b="1" kern="1200" dirty="0">
                <a:solidFill>
                  <a:schemeClr val="accent6">
                    <a:lumMod val="75000"/>
                  </a:schemeClr>
                </a:solidFill>
                <a:effectLst>
                  <a:outerShdw blurRad="38100" dist="38100" dir="2700000" algn="tl">
                    <a:srgbClr val="000000">
                      <a:alpha val="43137"/>
                    </a:srgbClr>
                  </a:outerShdw>
                </a:effectLst>
                <a:latin typeface="Calibri"/>
                <a:ea typeface="+mn-ea"/>
                <a:cs typeface="+mn-cs"/>
              </a:rPr>
              <a:t>4</a:t>
            </a:r>
            <a:r>
              <a:rPr lang="en-US" sz="3600" kern="1200" dirty="0">
                <a:solidFill>
                  <a:srgbClr val="C00000"/>
                </a:solidFill>
                <a:effectLst>
                  <a:outerShdw blurRad="38100" dist="38100" dir="2700000" algn="tl">
                    <a:srgbClr val="000000">
                      <a:alpha val="43137"/>
                    </a:srgbClr>
                  </a:outerShdw>
                </a:effectLst>
                <a:latin typeface="Calibri"/>
                <a:ea typeface="+mn-ea"/>
                <a:cs typeface="+mn-cs"/>
              </a:rPr>
              <a:t>  </a:t>
            </a:r>
          </a:p>
          <a:p>
            <a:pPr algn="ctr" rtl="0"/>
            <a:r>
              <a:rPr lang="en-US" sz="4800" b="1" kern="1200" dirty="0">
                <a:solidFill>
                  <a:schemeClr val="tx2">
                    <a:lumMod val="75000"/>
                  </a:schemeClr>
                </a:solidFill>
                <a:effectLst>
                  <a:outerShdw dir="5040000" algn="tl">
                    <a:schemeClr val="tx2">
                      <a:lumMod val="75000"/>
                    </a:schemeClr>
                  </a:outerShdw>
                </a:effectLst>
                <a:latin typeface="Tahoma" pitchFamily="34" charset="0"/>
                <a:cs typeface="Tahoma" pitchFamily="34" charset="0"/>
              </a:rPr>
              <a:t>Storage Devices</a:t>
            </a:r>
            <a:endParaRPr lang="en-US" sz="4400" b="1" kern="1200" dirty="0">
              <a:solidFill>
                <a:schemeClr val="tx2">
                  <a:lumMod val="75000"/>
                </a:schemeClr>
              </a:solidFill>
              <a:effectLst>
                <a:outerShdw dir="5040000" algn="tl">
                  <a:schemeClr val="tx2">
                    <a:lumMod val="75000"/>
                  </a:schemeClr>
                </a:outerShdw>
              </a:effectLst>
              <a:latin typeface="Tahoma" pitchFamily="34" charset="0"/>
              <a:cs typeface="Tahoma" pitchFamily="34" charset="0"/>
            </a:endParaRPr>
          </a:p>
        </p:txBody>
      </p:sp>
      <p:pic>
        <p:nvPicPr>
          <p:cNvPr id="3" name="Picture 2" descr="887343_35828316.jpg"/>
          <p:cNvPicPr>
            <a:picLocks noChangeAspect="1"/>
          </p:cNvPicPr>
          <p:nvPr/>
        </p:nvPicPr>
        <p:blipFill>
          <a:blip r:embed="rId3" cstate="print"/>
          <a:stretch>
            <a:fillRect/>
          </a:stretch>
        </p:blipFill>
        <p:spPr>
          <a:xfrm>
            <a:off x="0" y="2133600"/>
            <a:ext cx="2209800" cy="3014604"/>
          </a:xfrm>
          <a:prstGeom prst="rect">
            <a:avLst/>
          </a:prstGeom>
        </p:spPr>
      </p:pic>
      <p:pic>
        <p:nvPicPr>
          <p:cNvPr id="6" name="Picture 5" descr="798502_11603340.jpg"/>
          <p:cNvPicPr>
            <a:picLocks noChangeAspect="1"/>
          </p:cNvPicPr>
          <p:nvPr/>
        </p:nvPicPr>
        <p:blipFill>
          <a:blip r:embed="rId4" cstate="print"/>
          <a:srcRect b="13027"/>
          <a:stretch>
            <a:fillRect/>
          </a:stretch>
        </p:blipFill>
        <p:spPr>
          <a:xfrm>
            <a:off x="2819400" y="2161898"/>
            <a:ext cx="6019800" cy="3934102"/>
          </a:xfrm>
          <a:prstGeom prst="rect">
            <a:avLst/>
          </a:prstGeom>
          <a:gradFill>
            <a:gsLst>
              <a:gs pos="50000">
                <a:schemeClr val="accent1">
                  <a:tint val="44500"/>
                  <a:satMod val="160000"/>
                </a:schemeClr>
              </a:gs>
              <a:gs pos="100000">
                <a:schemeClr val="accent1">
                  <a:tint val="23500"/>
                  <a:satMod val="160000"/>
                </a:schemeClr>
              </a:gs>
            </a:gsLst>
            <a:lin ang="5400000" scaled="0"/>
          </a:gradFill>
        </p:spPr>
      </p:pic>
      <p:pic>
        <p:nvPicPr>
          <p:cNvPr id="7" name="Picture 6" descr="494299_26612071.jpg"/>
          <p:cNvPicPr>
            <a:picLocks noChangeAspect="1"/>
          </p:cNvPicPr>
          <p:nvPr/>
        </p:nvPicPr>
        <p:blipFill>
          <a:blip r:embed="rId5" cstate="print"/>
          <a:srcRect l="12554" t="20513" r="18400" b="17949"/>
          <a:stretch>
            <a:fillRect/>
          </a:stretch>
        </p:blipFill>
        <p:spPr>
          <a:xfrm rot="19545127">
            <a:off x="1113042" y="4654596"/>
            <a:ext cx="2330142" cy="16946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04800" y="304800"/>
            <a:ext cx="8229600" cy="5047536"/>
          </a:xfrm>
          <a:prstGeom prst="rect">
            <a:avLst/>
          </a:prstGeom>
          <a:noFill/>
        </p:spPr>
        <p:txBody>
          <a:bodyPr wrap="square" rtlCol="0">
            <a:spAutoFit/>
          </a:bodyPr>
          <a:lstStyle/>
          <a:p>
            <a:pPr algn="l" rtl="0"/>
            <a:r>
              <a:rPr lang="en-US" sz="4400" b="1" kern="1200" dirty="0">
                <a:solidFill>
                  <a:srgbClr val="FF0000"/>
                </a:solidFill>
                <a:latin typeface="Calibri"/>
                <a:ea typeface="+mn-ea"/>
                <a:cs typeface="+mn-cs"/>
              </a:rPr>
              <a:t>Floppy drive </a:t>
            </a:r>
          </a:p>
          <a:p>
            <a:pPr algn="l" rtl="0"/>
            <a:r>
              <a:rPr lang="en-US" sz="3600" kern="1200" dirty="0">
                <a:solidFill>
                  <a:srgbClr val="002060"/>
                </a:solidFill>
                <a:latin typeface="Calibri"/>
                <a:ea typeface="+mn-ea"/>
                <a:cs typeface="+mn-cs"/>
              </a:rPr>
              <a:t>spins at </a:t>
            </a:r>
            <a:r>
              <a:rPr lang="en-US" sz="4000" b="1" kern="1200" dirty="0">
                <a:solidFill>
                  <a:srgbClr val="CC6600"/>
                </a:solidFill>
                <a:latin typeface="Calibri"/>
                <a:ea typeface="+mn-ea"/>
                <a:cs typeface="+mn-cs"/>
              </a:rPr>
              <a:t>300</a:t>
            </a:r>
            <a:r>
              <a:rPr lang="en-US" sz="3600" kern="1200" dirty="0">
                <a:solidFill>
                  <a:srgbClr val="002060"/>
                </a:solidFill>
                <a:latin typeface="Calibri"/>
                <a:ea typeface="+mn-ea"/>
                <a:cs typeface="+mn-cs"/>
              </a:rPr>
              <a:t> RPM; </a:t>
            </a:r>
          </a:p>
          <a:p>
            <a:pPr algn="l" rtl="0"/>
            <a:r>
              <a:rPr lang="en-US" sz="3600" kern="1200" dirty="0">
                <a:solidFill>
                  <a:srgbClr val="002060"/>
                </a:solidFill>
                <a:latin typeface="Calibri"/>
                <a:ea typeface="+mn-ea"/>
                <a:cs typeface="+mn-cs"/>
              </a:rPr>
              <a:t>takes</a:t>
            </a:r>
            <a:r>
              <a:rPr lang="en-US" sz="3600" kern="1200" dirty="0">
                <a:solidFill>
                  <a:srgbClr val="CC6600"/>
                </a:solidFill>
                <a:latin typeface="Calibri"/>
                <a:ea typeface="+mn-ea"/>
                <a:cs typeface="+mn-cs"/>
              </a:rPr>
              <a:t> </a:t>
            </a:r>
            <a:r>
              <a:rPr lang="en-US" sz="4000" b="1" kern="1200" dirty="0">
                <a:solidFill>
                  <a:srgbClr val="CC6600"/>
                </a:solidFill>
                <a:latin typeface="Calibri"/>
                <a:ea typeface="+mn-ea"/>
                <a:cs typeface="+mn-cs"/>
              </a:rPr>
              <a:t>.2 </a:t>
            </a:r>
            <a:r>
              <a:rPr lang="en-US" sz="3600" kern="1200" dirty="0">
                <a:solidFill>
                  <a:srgbClr val="002060"/>
                </a:solidFill>
                <a:latin typeface="Calibri"/>
                <a:ea typeface="+mn-ea"/>
                <a:cs typeface="+mn-cs"/>
              </a:rPr>
              <a:t>second to find data; </a:t>
            </a:r>
          </a:p>
          <a:p>
            <a:pPr algn="l" rtl="0"/>
            <a:r>
              <a:rPr lang="en-US" sz="3600" kern="1200" dirty="0">
                <a:solidFill>
                  <a:srgbClr val="002060"/>
                </a:solidFill>
                <a:latin typeface="Calibri"/>
                <a:ea typeface="+mn-ea"/>
                <a:cs typeface="+mn-cs"/>
              </a:rPr>
              <a:t>holds up to </a:t>
            </a:r>
            <a:r>
              <a:rPr lang="en-US" sz="4000" b="1" kern="1200" dirty="0">
                <a:solidFill>
                  <a:srgbClr val="CC6600"/>
                </a:solidFill>
                <a:latin typeface="Calibri"/>
                <a:ea typeface="+mn-ea"/>
                <a:cs typeface="+mn-cs"/>
              </a:rPr>
              <a:t>1.44</a:t>
            </a:r>
            <a:r>
              <a:rPr lang="en-US" sz="3600" kern="1200" dirty="0">
                <a:solidFill>
                  <a:srgbClr val="002060"/>
                </a:solidFill>
                <a:latin typeface="Calibri"/>
                <a:ea typeface="+mn-ea"/>
                <a:cs typeface="+mn-cs"/>
              </a:rPr>
              <a:t> MB data</a:t>
            </a:r>
          </a:p>
          <a:p>
            <a:pPr algn="l" rtl="0"/>
            <a:endParaRPr lang="en-US" sz="3200" kern="1200" dirty="0">
              <a:solidFill>
                <a:srgbClr val="002060"/>
              </a:solidFill>
              <a:latin typeface="Calibri"/>
              <a:ea typeface="+mn-ea"/>
              <a:cs typeface="+mn-cs"/>
            </a:endParaRPr>
          </a:p>
          <a:p>
            <a:pPr algn="l" rtl="0"/>
            <a:endParaRPr lang="en-US" sz="1400" kern="1200" dirty="0">
              <a:solidFill>
                <a:prstClr val="black"/>
              </a:solidFill>
              <a:latin typeface="Calibri"/>
              <a:ea typeface="+mn-ea"/>
              <a:cs typeface="+mn-cs"/>
            </a:endParaRPr>
          </a:p>
          <a:p>
            <a:pPr algn="l" rtl="0"/>
            <a:r>
              <a:rPr lang="en-US" sz="3600" b="1" kern="1200" dirty="0">
                <a:solidFill>
                  <a:prstClr val="black"/>
                </a:solidFill>
                <a:latin typeface="Calibri"/>
                <a:ea typeface="+mn-ea"/>
                <a:cs typeface="+mn-cs"/>
              </a:rPr>
              <a:t>ZIP disk </a:t>
            </a:r>
            <a:r>
              <a:rPr lang="en-US" sz="3600" kern="1200" dirty="0">
                <a:solidFill>
                  <a:prstClr val="black"/>
                </a:solidFill>
                <a:latin typeface="Calibri"/>
                <a:ea typeface="+mn-ea"/>
                <a:cs typeface="+mn-cs"/>
              </a:rPr>
              <a:t>is an example </a:t>
            </a:r>
          </a:p>
          <a:p>
            <a:pPr algn="l" rtl="0"/>
            <a:r>
              <a:rPr lang="en-US" sz="3600" kern="1200" dirty="0">
                <a:solidFill>
                  <a:prstClr val="black"/>
                </a:solidFill>
                <a:latin typeface="Calibri"/>
                <a:ea typeface="+mn-ea"/>
                <a:cs typeface="+mn-cs"/>
              </a:rPr>
              <a:t>high-capacity floppy disk </a:t>
            </a:r>
          </a:p>
          <a:p>
            <a:pPr algn="l" rtl="0"/>
            <a:r>
              <a:rPr lang="en-US" sz="3600" kern="1200" dirty="0">
                <a:solidFill>
                  <a:prstClr val="black"/>
                </a:solidFill>
                <a:latin typeface="Calibri"/>
                <a:ea typeface="+mn-ea"/>
                <a:cs typeface="+mn-cs"/>
              </a:rPr>
              <a:t>(~</a:t>
            </a:r>
            <a:r>
              <a:rPr lang="en-US" sz="4000" b="1" kern="1200" dirty="0">
                <a:solidFill>
                  <a:srgbClr val="CC6600"/>
                </a:solidFill>
                <a:latin typeface="Calibri"/>
                <a:ea typeface="+mn-ea"/>
                <a:cs typeface="+mn-cs"/>
              </a:rPr>
              <a:t>100</a:t>
            </a:r>
            <a:r>
              <a:rPr lang="en-US" sz="3600" kern="1200" dirty="0">
                <a:solidFill>
                  <a:prstClr val="black"/>
                </a:solidFill>
                <a:latin typeface="Calibri"/>
                <a:ea typeface="+mn-ea"/>
                <a:cs typeface="+mn-cs"/>
              </a:rPr>
              <a:t> MB)</a:t>
            </a:r>
          </a:p>
        </p:txBody>
      </p:sp>
      <p:pic>
        <p:nvPicPr>
          <p:cNvPr id="2050" name="Picture 2" descr="F:\ICT fundamentals\Sawyer\chapter05images\saw8293x_p0525aL.jpg"/>
          <p:cNvPicPr>
            <a:picLocks noChangeAspect="1" noChangeArrowheads="1"/>
          </p:cNvPicPr>
          <p:nvPr/>
        </p:nvPicPr>
        <p:blipFill>
          <a:blip r:embed="rId3"/>
          <a:srcRect/>
          <a:stretch>
            <a:fillRect/>
          </a:stretch>
        </p:blipFill>
        <p:spPr bwMode="auto">
          <a:xfrm>
            <a:off x="6705600" y="1993707"/>
            <a:ext cx="2438400" cy="4864293"/>
          </a:xfrm>
          <a:prstGeom prst="rect">
            <a:avLst/>
          </a:prstGeom>
          <a:noFill/>
        </p:spPr>
      </p:pic>
      <p:pic>
        <p:nvPicPr>
          <p:cNvPr id="2052" name="Picture 4"/>
          <p:cNvPicPr>
            <a:picLocks noChangeAspect="1" noChangeArrowheads="1"/>
          </p:cNvPicPr>
          <p:nvPr/>
        </p:nvPicPr>
        <p:blipFill>
          <a:blip r:embed="rId4"/>
          <a:srcRect/>
          <a:stretch>
            <a:fillRect/>
          </a:stretch>
        </p:blipFill>
        <p:spPr bwMode="auto">
          <a:xfrm>
            <a:off x="4634865" y="4561082"/>
            <a:ext cx="1974727" cy="1945857"/>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1"/>
            <a:ext cx="6705600" cy="1143000"/>
          </a:xfrm>
          <a:prstGeom prst="rect">
            <a:avLst/>
          </a:prstGeom>
          <a:ln>
            <a:noFill/>
          </a:ln>
        </p:spPr>
        <p:txBody>
          <a:bodyPr>
            <a:noAutofit/>
          </a:bodyPr>
          <a:lstStyle/>
          <a:p>
            <a:pPr marL="0" marR="0" lvl="0" indent="0" algn="l" defTabSz="914400" eaLnBrk="1" fontAlgn="auto" latinLnBrk="0" hangingPunct="1">
              <a:lnSpc>
                <a:spcPts val="6000"/>
              </a:lnSpc>
              <a:spcBef>
                <a:spcPts val="0"/>
              </a:spcBef>
              <a:spcAft>
                <a:spcPts val="0"/>
              </a:spcAft>
              <a:buClrTx/>
              <a:buSzTx/>
              <a:buFontTx/>
              <a:buNone/>
              <a:tabLst/>
              <a:defRPr/>
            </a:pPr>
            <a:r>
              <a:rPr lang="en-US" sz="7200" kern="0" dirty="0">
                <a:solidFill>
                  <a:srgbClr val="CC6600"/>
                </a:solidFill>
                <a:effectLst/>
              </a:rPr>
              <a:t>    Hard disk</a:t>
            </a:r>
            <a:r>
              <a:rPr kumimoji="0" lang="en-US" sz="7200" b="1" i="0" u="none" strike="noStrike" kern="0" cap="none" spc="0" normalizeH="0" baseline="0" noProof="0" dirty="0">
                <a:ln>
                  <a:noFill/>
                </a:ln>
                <a:solidFill>
                  <a:srgbClr val="CC6600"/>
                </a:solidFill>
                <a:effectLst/>
                <a:uLnTx/>
                <a:uFillTx/>
              </a:rPr>
              <a:t>:</a:t>
            </a:r>
            <a:endParaRPr kumimoji="0" lang="en-US" sz="6600" b="0" i="0" u="none" strike="noStrike" kern="0" cap="none" spc="0" normalizeH="0" baseline="0" noProof="0" dirty="0">
              <a:ln>
                <a:noFill/>
              </a:ln>
              <a:solidFill>
                <a:srgbClr val="CC6600"/>
              </a:solidFill>
              <a:effectLst/>
              <a:uLnTx/>
              <a:uFillTx/>
            </a:endParaRPr>
          </a:p>
        </p:txBody>
      </p:sp>
      <p:pic>
        <p:nvPicPr>
          <p:cNvPr id="1026" name="Picture 2"/>
          <p:cNvPicPr>
            <a:picLocks noChangeAspect="1" noChangeArrowheads="1"/>
          </p:cNvPicPr>
          <p:nvPr/>
        </p:nvPicPr>
        <p:blipFill>
          <a:blip r:embed="rId3"/>
          <a:srcRect/>
          <a:stretch>
            <a:fillRect/>
          </a:stretch>
        </p:blipFill>
        <p:spPr bwMode="auto">
          <a:xfrm>
            <a:off x="762000" y="1219200"/>
            <a:ext cx="5334000" cy="4757928"/>
          </a:xfrm>
          <a:prstGeom prst="rect">
            <a:avLst/>
          </a:prstGeom>
          <a:noFill/>
          <a:ln w="9525">
            <a:noFill/>
            <a:miter lim="800000"/>
            <a:headEnd/>
            <a:tailEnd/>
          </a:ln>
          <a:effectLst/>
        </p:spPr>
      </p:pic>
      <p:sp>
        <p:nvSpPr>
          <p:cNvPr id="7" name="Rectangle 6"/>
          <p:cNvSpPr/>
          <p:nvPr/>
        </p:nvSpPr>
        <p:spPr>
          <a:xfrm>
            <a:off x="685800" y="6096000"/>
            <a:ext cx="8291885" cy="861774"/>
          </a:xfrm>
          <a:prstGeom prst="rect">
            <a:avLst/>
          </a:prstGeom>
        </p:spPr>
        <p:txBody>
          <a:bodyPr wrap="none">
            <a:spAutoFit/>
          </a:bodyPr>
          <a:lstStyle/>
          <a:p>
            <a:r>
              <a:rPr lang="en-US" sz="3200" dirty="0">
                <a:solidFill>
                  <a:prstClr val="black"/>
                </a:solidFill>
              </a:rPr>
              <a:t>Photo credits: </a:t>
            </a:r>
            <a:r>
              <a:rPr lang="en-US" sz="3200" dirty="0">
                <a:solidFill>
                  <a:prstClr val="black"/>
                </a:solidFill>
                <a:hlinkClick r:id="rId4"/>
              </a:rPr>
              <a:t>http://preview.tinyurl.com/6aj52l</a:t>
            </a:r>
            <a:r>
              <a:rPr lang="en-US" sz="3200" dirty="0">
                <a:solidFill>
                  <a:prstClr val="black"/>
                </a:solidFill>
              </a:rPr>
              <a:t> </a:t>
            </a:r>
          </a:p>
          <a:p>
            <a:endParaRPr lang="th-TH"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81000" y="304800"/>
            <a:ext cx="8229600" cy="3639458"/>
          </a:xfrm>
          <a:prstGeom prst="rect">
            <a:avLst/>
          </a:prstGeom>
          <a:noFill/>
        </p:spPr>
        <p:txBody>
          <a:bodyPr wrap="square" rtlCol="0">
            <a:spAutoFit/>
          </a:bodyPr>
          <a:lstStyle/>
          <a:p>
            <a:pPr algn="l" rtl="0"/>
            <a:r>
              <a:rPr lang="en-US" sz="4400" b="1" kern="1200" dirty="0">
                <a:solidFill>
                  <a:srgbClr val="FF0000"/>
                </a:solidFill>
                <a:latin typeface="Calibri"/>
                <a:ea typeface="+mn-ea"/>
                <a:cs typeface="+mn-cs"/>
              </a:rPr>
              <a:t>Hard disk drive </a:t>
            </a:r>
          </a:p>
          <a:p>
            <a:pPr algn="l" rtl="0"/>
            <a:endParaRPr lang="en-US" sz="1050" b="1" kern="1200" dirty="0">
              <a:solidFill>
                <a:srgbClr val="FF0000"/>
              </a:solidFill>
              <a:latin typeface="Calibri"/>
              <a:ea typeface="+mn-ea"/>
              <a:cs typeface="+mn-cs"/>
            </a:endParaRPr>
          </a:p>
          <a:p>
            <a:pPr algn="l" rtl="0"/>
            <a:r>
              <a:rPr lang="en-US" sz="3600" kern="1200" dirty="0">
                <a:solidFill>
                  <a:srgbClr val="002060"/>
                </a:solidFill>
                <a:latin typeface="Calibri"/>
                <a:ea typeface="+mn-ea"/>
                <a:cs typeface="+mn-cs"/>
              </a:rPr>
              <a:t>spins at </a:t>
            </a:r>
            <a:r>
              <a:rPr lang="en-US" sz="4000" b="1" kern="1200" dirty="0">
                <a:solidFill>
                  <a:srgbClr val="CC6600"/>
                </a:solidFill>
                <a:latin typeface="Calibri"/>
                <a:ea typeface="+mn-ea"/>
                <a:cs typeface="+mn-cs"/>
              </a:rPr>
              <a:t>5400, 7200, 10000, 15000</a:t>
            </a:r>
            <a:r>
              <a:rPr lang="en-US" sz="3600" kern="1200" dirty="0">
                <a:solidFill>
                  <a:srgbClr val="002060"/>
                </a:solidFill>
                <a:latin typeface="Calibri"/>
                <a:ea typeface="+mn-ea"/>
                <a:cs typeface="+mn-cs"/>
              </a:rPr>
              <a:t> RPM; </a:t>
            </a:r>
          </a:p>
          <a:p>
            <a:pPr algn="l" rtl="0"/>
            <a:r>
              <a:rPr lang="en-US" sz="3600" kern="1200" dirty="0">
                <a:solidFill>
                  <a:srgbClr val="002060"/>
                </a:solidFill>
                <a:latin typeface="Calibri"/>
                <a:ea typeface="+mn-ea"/>
                <a:cs typeface="+mn-cs"/>
              </a:rPr>
              <a:t>takes</a:t>
            </a:r>
            <a:r>
              <a:rPr lang="en-US" sz="3600" kern="1200" dirty="0">
                <a:solidFill>
                  <a:srgbClr val="CC6600"/>
                </a:solidFill>
                <a:latin typeface="Calibri"/>
                <a:ea typeface="+mn-ea"/>
                <a:cs typeface="+mn-cs"/>
              </a:rPr>
              <a:t> </a:t>
            </a:r>
            <a:r>
              <a:rPr lang="en-US" sz="4000" b="1" dirty="0">
                <a:solidFill>
                  <a:srgbClr val="CC6600"/>
                </a:solidFill>
                <a:latin typeface="Calibri"/>
              </a:rPr>
              <a:t>6 to 12 </a:t>
            </a:r>
            <a:r>
              <a:rPr lang="en-US" sz="3600" dirty="0">
                <a:solidFill>
                  <a:srgbClr val="002060"/>
                </a:solidFill>
                <a:latin typeface="Calibri"/>
              </a:rPr>
              <a:t>milliseconds </a:t>
            </a:r>
            <a:r>
              <a:rPr lang="en-US" sz="3600" kern="1200" dirty="0">
                <a:solidFill>
                  <a:srgbClr val="002060"/>
                </a:solidFill>
                <a:latin typeface="Calibri"/>
                <a:ea typeface="+mn-ea"/>
                <a:cs typeface="+mn-cs"/>
              </a:rPr>
              <a:t>to find data; </a:t>
            </a:r>
          </a:p>
          <a:p>
            <a:pPr algn="l" rtl="0"/>
            <a:r>
              <a:rPr lang="en-US" sz="3600" kern="1200" dirty="0">
                <a:solidFill>
                  <a:srgbClr val="002060"/>
                </a:solidFill>
                <a:latin typeface="Calibri"/>
                <a:ea typeface="+mn-ea"/>
                <a:cs typeface="+mn-cs"/>
              </a:rPr>
              <a:t>Compare to diskette </a:t>
            </a:r>
            <a:r>
              <a:rPr lang="en-US" sz="3600" kern="1200">
                <a:solidFill>
                  <a:srgbClr val="002060"/>
                </a:solidFill>
                <a:latin typeface="Calibri"/>
                <a:ea typeface="+mn-ea"/>
                <a:cs typeface="+mn-cs"/>
              </a:rPr>
              <a:t>spin rate of 300 RPM</a:t>
            </a:r>
            <a:endParaRPr lang="en-US" sz="3600" kern="1200" dirty="0">
              <a:solidFill>
                <a:srgbClr val="002060"/>
              </a:solidFill>
              <a:latin typeface="Calibri"/>
              <a:ea typeface="+mn-ea"/>
              <a:cs typeface="+mn-cs"/>
            </a:endParaRPr>
          </a:p>
          <a:p>
            <a:pPr algn="l" rtl="0"/>
            <a:endParaRPr lang="en-US" sz="2000" dirty="0">
              <a:solidFill>
                <a:srgbClr val="002060"/>
              </a:solidFill>
              <a:latin typeface="Calibri"/>
            </a:endParaRPr>
          </a:p>
          <a:p>
            <a:pPr algn="l" rtl="0"/>
            <a:r>
              <a:rPr lang="en-US" sz="3600" b="1" kern="1200" dirty="0">
                <a:solidFill>
                  <a:schemeClr val="bg1"/>
                </a:solidFill>
                <a:latin typeface="Calibri"/>
                <a:ea typeface="+mn-ea"/>
                <a:cs typeface="+mn-cs"/>
              </a:rPr>
              <a:t>Most commonly used storage media</a:t>
            </a:r>
          </a:p>
        </p:txBody>
      </p:sp>
      <p:pic>
        <p:nvPicPr>
          <p:cNvPr id="4" name="Picture 1032" descr="saw85558_0524"/>
          <p:cNvPicPr>
            <a:picLocks noChangeAspect="1" noChangeArrowheads="1"/>
          </p:cNvPicPr>
          <p:nvPr/>
        </p:nvPicPr>
        <p:blipFill>
          <a:blip r:embed="rId3"/>
          <a:srcRect/>
          <a:stretch>
            <a:fillRect/>
          </a:stretch>
        </p:blipFill>
        <p:spPr>
          <a:xfrm>
            <a:off x="228600" y="3962400"/>
            <a:ext cx="7543800" cy="2633663"/>
          </a:xfrm>
          <a:prstGeom prst="rect">
            <a:avLst/>
          </a:prstGeom>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5" descr="D:\My Documents\!books\norton im\chapter 6\tape.tif"/>
          <p:cNvPicPr>
            <a:picLocks noChangeAspect="1" noChangeArrowheads="1"/>
          </p:cNvPicPr>
          <p:nvPr/>
        </p:nvPicPr>
        <p:blipFill>
          <a:blip r:embed="rId3"/>
          <a:srcRect/>
          <a:stretch>
            <a:fillRect/>
          </a:stretch>
        </p:blipFill>
        <p:spPr bwMode="auto">
          <a:xfrm>
            <a:off x="5257800" y="0"/>
            <a:ext cx="3886200" cy="2286000"/>
          </a:xfrm>
          <a:prstGeom prst="rect">
            <a:avLst/>
          </a:prstGeom>
          <a:noFill/>
        </p:spPr>
      </p:pic>
      <p:sp>
        <p:nvSpPr>
          <p:cNvPr id="4" name="Title 1"/>
          <p:cNvSpPr>
            <a:spLocks noGrp="1"/>
          </p:cNvSpPr>
          <p:nvPr>
            <p:ph type="ctrTitle"/>
          </p:nvPr>
        </p:nvSpPr>
        <p:spPr>
          <a:xfrm>
            <a:off x="0" y="0"/>
            <a:ext cx="5257800" cy="1470025"/>
          </a:xfrm>
          <a:prstGeom prst="rect">
            <a:avLst/>
          </a:prstGeom>
          <a:ln>
            <a:noFill/>
          </a:ln>
        </p:spPr>
        <p:txBody>
          <a:bodyPr>
            <a:noAutofit/>
          </a:bodyPr>
          <a:lstStyle/>
          <a:p>
            <a:pPr marL="0" marR="0" lvl="0" indent="0" algn="ctr" defTabSz="914400" eaLnBrk="1" fontAlgn="auto" latinLnBrk="0" hangingPunct="1">
              <a:lnSpc>
                <a:spcPts val="6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CC6600"/>
                </a:solidFill>
                <a:effectLst/>
                <a:uLnTx/>
                <a:uFillTx/>
              </a:rPr>
              <a:t>Tape drive:</a:t>
            </a:r>
            <a:endParaRPr kumimoji="0" lang="en-US" sz="6600" b="0" i="0" u="none" strike="noStrike" kern="0" cap="none" spc="0" normalizeH="0" baseline="0" noProof="0" dirty="0">
              <a:ln>
                <a:noFill/>
              </a:ln>
              <a:solidFill>
                <a:srgbClr val="CC6600"/>
              </a:solidFill>
              <a:effectLst/>
              <a:uLnTx/>
              <a:uFillTx/>
            </a:endParaRPr>
          </a:p>
        </p:txBody>
      </p:sp>
      <p:sp>
        <p:nvSpPr>
          <p:cNvPr id="5" name="TextBox 4"/>
          <p:cNvSpPr txBox="1"/>
          <p:nvPr/>
        </p:nvSpPr>
        <p:spPr>
          <a:xfrm>
            <a:off x="533400" y="2209800"/>
            <a:ext cx="7848600" cy="3539430"/>
          </a:xfrm>
          <a:prstGeom prst="rect">
            <a:avLst/>
          </a:prstGeom>
          <a:noFill/>
        </p:spPr>
        <p:txBody>
          <a:bodyPr wrap="square" rtlCol="0">
            <a:spAutoFit/>
          </a:bodyPr>
          <a:lstStyle/>
          <a:p>
            <a:pPr algn="l" rtl="0"/>
            <a:r>
              <a:rPr lang="en-US" sz="4400" b="1" kern="1200" dirty="0">
                <a:solidFill>
                  <a:srgbClr val="FF0000"/>
                </a:solidFill>
                <a:latin typeface="Calibri"/>
                <a:ea typeface="+mn-ea"/>
                <a:cs typeface="+mn-cs"/>
              </a:rPr>
              <a:t>Sequential access (not random)</a:t>
            </a:r>
          </a:p>
          <a:p>
            <a:pPr algn="l" rtl="0"/>
            <a:r>
              <a:rPr lang="en-US" sz="3600" kern="1200" dirty="0">
                <a:solidFill>
                  <a:schemeClr val="bg1"/>
                </a:solidFill>
                <a:latin typeface="Calibri"/>
                <a:ea typeface="+mn-ea"/>
                <a:cs typeface="+mn-cs"/>
              </a:rPr>
              <a:t>Can store very large amounts of data</a:t>
            </a:r>
          </a:p>
          <a:p>
            <a:pPr algn="l" rtl="0"/>
            <a:endParaRPr lang="en-US" sz="3600" dirty="0">
              <a:solidFill>
                <a:schemeClr val="bg1"/>
              </a:solidFill>
              <a:latin typeface="Calibri"/>
            </a:endParaRPr>
          </a:p>
          <a:p>
            <a:pPr algn="l" rtl="0"/>
            <a:r>
              <a:rPr lang="en-US" sz="3600" b="1" kern="1200" dirty="0">
                <a:solidFill>
                  <a:schemeClr val="bg1"/>
                </a:solidFill>
                <a:latin typeface="Calibri"/>
                <a:ea typeface="+mn-ea"/>
                <a:cs typeface="+mn-cs"/>
              </a:rPr>
              <a:t>Commonly used for:</a:t>
            </a:r>
          </a:p>
          <a:p>
            <a:pPr algn="l" rtl="0"/>
            <a:r>
              <a:rPr lang="en-US" sz="3600" dirty="0">
                <a:solidFill>
                  <a:srgbClr val="002060"/>
                </a:solidFill>
                <a:latin typeface="Calibri"/>
              </a:rPr>
              <a:t>Backups</a:t>
            </a:r>
          </a:p>
          <a:p>
            <a:pPr algn="l" rtl="0"/>
            <a:r>
              <a:rPr lang="en-US" sz="3600" kern="1200" dirty="0">
                <a:solidFill>
                  <a:srgbClr val="002060"/>
                </a:solidFill>
                <a:latin typeface="Calibri"/>
                <a:ea typeface="+mn-ea"/>
                <a:cs typeface="+mn-cs"/>
              </a:rPr>
              <a:t>Infrequently used data</a:t>
            </a:r>
          </a:p>
        </p:txBody>
      </p:sp>
      <p:pic>
        <p:nvPicPr>
          <p:cNvPr id="3074" name="Picture 2" descr="F:\ICT fundamentals\Sawyer\chapter05images\saw8293x_p0531.jpg"/>
          <p:cNvPicPr>
            <a:picLocks noChangeAspect="1" noChangeArrowheads="1"/>
          </p:cNvPicPr>
          <p:nvPr/>
        </p:nvPicPr>
        <p:blipFill>
          <a:blip r:embed="rId4" cstate="print"/>
          <a:srcRect/>
          <a:stretch>
            <a:fillRect/>
          </a:stretch>
        </p:blipFill>
        <p:spPr bwMode="auto">
          <a:xfrm>
            <a:off x="5715000" y="3886200"/>
            <a:ext cx="2971800" cy="16430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a:solidFill>
                  <a:schemeClr val="accent6">
                    <a:lumMod val="75000"/>
                  </a:schemeClr>
                </a:solidFill>
              </a:rPr>
              <a:t>Optical </a:t>
            </a:r>
            <a:br>
              <a:rPr lang="en-US" sz="7200" dirty="0">
                <a:solidFill>
                  <a:schemeClr val="accent6">
                    <a:lumMod val="75000"/>
                  </a:schemeClr>
                </a:solidFill>
              </a:rPr>
            </a:br>
            <a:r>
              <a:rPr lang="en-US" sz="7200" b="1" dirty="0">
                <a:solidFill>
                  <a:schemeClr val="accent6">
                    <a:lumMod val="75000"/>
                  </a:schemeClr>
                </a:solidFill>
              </a:rPr>
              <a:t>storage</a:t>
            </a:r>
            <a:r>
              <a:rPr lang="en-US" sz="7200" dirty="0">
                <a:solidFill>
                  <a:schemeClr val="accent6">
                    <a:lumMod val="75000"/>
                  </a:schemeClr>
                </a:solidFill>
              </a:rPr>
              <a:t> </a:t>
            </a:r>
            <a:br>
              <a:rPr lang="en-US" sz="6600" dirty="0">
                <a:solidFill>
                  <a:schemeClr val="accent6">
                    <a:lumMod val="75000"/>
                  </a:schemeClr>
                </a:solidFill>
              </a:rPr>
            </a:br>
            <a:endParaRPr lang="en-US" sz="6600" dirty="0">
              <a:solidFill>
                <a:schemeClr val="accent6">
                  <a:lumMod val="75000"/>
                </a:schemeClr>
              </a:solidFill>
            </a:endParaRPr>
          </a:p>
        </p:txBody>
      </p:sp>
      <p:pic>
        <p:nvPicPr>
          <p:cNvPr id="4" name="Picture 3" descr="735850_47235707.jpg"/>
          <p:cNvPicPr>
            <a:picLocks noChangeAspect="1"/>
          </p:cNvPicPr>
          <p:nvPr/>
        </p:nvPicPr>
        <p:blipFill>
          <a:blip r:embed="rId3" cstate="print"/>
          <a:stretch>
            <a:fillRect/>
          </a:stretch>
        </p:blipFill>
        <p:spPr>
          <a:xfrm>
            <a:off x="5029200" y="0"/>
            <a:ext cx="4114800" cy="3048000"/>
          </a:xfrm>
          <a:prstGeom prst="rect">
            <a:avLst/>
          </a:prstGeom>
        </p:spPr>
      </p:pic>
      <p:pic>
        <p:nvPicPr>
          <p:cNvPr id="7" name="Picture 6" descr="887682_43125624.jpg"/>
          <p:cNvPicPr>
            <a:picLocks noChangeAspect="1"/>
          </p:cNvPicPr>
          <p:nvPr/>
        </p:nvPicPr>
        <p:blipFill>
          <a:blip r:embed="rId4" cstate="print"/>
          <a:stretch>
            <a:fillRect/>
          </a:stretch>
        </p:blipFill>
        <p:spPr>
          <a:xfrm>
            <a:off x="0" y="3352800"/>
            <a:ext cx="9144000" cy="3505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How they function:</a:t>
            </a:r>
            <a:endParaRPr lang="en-US" sz="6600" dirty="0">
              <a:solidFill>
                <a:schemeClr val="accent6">
                  <a:lumMod val="75000"/>
                </a:schemeClr>
              </a:solidFill>
            </a:endParaRPr>
          </a:p>
        </p:txBody>
      </p:sp>
      <p:sp>
        <p:nvSpPr>
          <p:cNvPr id="9" name="Rectangle 8"/>
          <p:cNvSpPr/>
          <p:nvPr/>
        </p:nvSpPr>
        <p:spPr>
          <a:xfrm>
            <a:off x="0" y="6096000"/>
            <a:ext cx="9144000" cy="584775"/>
          </a:xfrm>
          <a:prstGeom prst="rect">
            <a:avLst/>
          </a:prstGeom>
        </p:spPr>
        <p:txBody>
          <a:bodyPr wrap="square">
            <a:spAutoFit/>
          </a:bodyPr>
          <a:lstStyle/>
          <a:p>
            <a:pPr marL="0" lvl="2" algn="ctr">
              <a:spcBef>
                <a:spcPct val="20000"/>
              </a:spcBef>
            </a:pPr>
            <a:r>
              <a:rPr lang="en-US" sz="3200" dirty="0">
                <a:solidFill>
                  <a:prstClr val="black"/>
                </a:solidFill>
              </a:rPr>
              <a:t>Lands (</a:t>
            </a:r>
            <a:r>
              <a:rPr lang="en-US" sz="3200" b="1" dirty="0">
                <a:solidFill>
                  <a:srgbClr val="CC6600"/>
                </a:solidFill>
              </a:rPr>
              <a:t>1</a:t>
            </a:r>
            <a:r>
              <a:rPr lang="en-US" sz="3200" dirty="0">
                <a:solidFill>
                  <a:prstClr val="black"/>
                </a:solidFill>
              </a:rPr>
              <a:t>s) reflect data; Pits (binary</a:t>
            </a:r>
            <a:r>
              <a:rPr lang="en-US" sz="3200" b="1" dirty="0">
                <a:solidFill>
                  <a:srgbClr val="CC6600"/>
                </a:solidFill>
              </a:rPr>
              <a:t> 0</a:t>
            </a:r>
            <a:r>
              <a:rPr lang="en-US" sz="3200" dirty="0">
                <a:solidFill>
                  <a:prstClr val="black"/>
                </a:solidFill>
              </a:rPr>
              <a:t>s) scatter data</a:t>
            </a:r>
          </a:p>
        </p:txBody>
      </p:sp>
      <p:pic>
        <p:nvPicPr>
          <p:cNvPr id="7170" name="Picture 2"/>
          <p:cNvPicPr>
            <a:picLocks noChangeAspect="1" noChangeArrowheads="1"/>
          </p:cNvPicPr>
          <p:nvPr/>
        </p:nvPicPr>
        <p:blipFill>
          <a:blip r:embed="rId3"/>
          <a:srcRect b="5085"/>
          <a:stretch>
            <a:fillRect/>
          </a:stretch>
        </p:blipFill>
        <p:spPr bwMode="auto">
          <a:xfrm>
            <a:off x="1295400" y="1295400"/>
            <a:ext cx="6362360" cy="44958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32" descr="E:\Powerpoint Presentations\Chap07\Chapter Figures\Fig7-23 mod 4a.jpg"/>
          <p:cNvPicPr>
            <a:picLocks noChangeAspect="1" noChangeArrowheads="1"/>
          </p:cNvPicPr>
          <p:nvPr/>
        </p:nvPicPr>
        <p:blipFill>
          <a:blip r:embed="rId3"/>
          <a:srcRect/>
          <a:stretch>
            <a:fillRect/>
          </a:stretch>
        </p:blipFill>
        <p:spPr bwMode="auto">
          <a:xfrm>
            <a:off x="0" y="-140134"/>
            <a:ext cx="9144000" cy="6998134"/>
          </a:xfrm>
          <a:prstGeom prst="rect">
            <a:avLst/>
          </a:prstGeom>
          <a:noFill/>
        </p:spPr>
      </p:pic>
      <p:sp>
        <p:nvSpPr>
          <p:cNvPr id="26" name="Text Box 37"/>
          <p:cNvSpPr txBox="1">
            <a:spLocks noChangeArrowheads="1"/>
          </p:cNvSpPr>
          <p:nvPr/>
        </p:nvSpPr>
        <p:spPr bwMode="auto">
          <a:xfrm>
            <a:off x="6324600" y="-76200"/>
            <a:ext cx="2738439" cy="1077218"/>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Compact disc label</a:t>
            </a:r>
          </a:p>
        </p:txBody>
      </p:sp>
      <p:sp>
        <p:nvSpPr>
          <p:cNvPr id="27" name="Line 38"/>
          <p:cNvSpPr>
            <a:spLocks noChangeShapeType="1"/>
          </p:cNvSpPr>
          <p:nvPr/>
        </p:nvSpPr>
        <p:spPr bwMode="auto">
          <a:xfrm flipH="1">
            <a:off x="5638800" y="381000"/>
            <a:ext cx="1064441" cy="27408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sp>
        <p:nvSpPr>
          <p:cNvPr id="28" name="Text Box 83"/>
          <p:cNvSpPr txBox="1">
            <a:spLocks noChangeArrowheads="1"/>
          </p:cNvSpPr>
          <p:nvPr/>
        </p:nvSpPr>
        <p:spPr bwMode="auto">
          <a:xfrm>
            <a:off x="914400" y="3048000"/>
            <a:ext cx="1354743"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lens</a:t>
            </a:r>
          </a:p>
        </p:txBody>
      </p:sp>
      <p:sp>
        <p:nvSpPr>
          <p:cNvPr id="29" name="Text Box 84"/>
          <p:cNvSpPr txBox="1">
            <a:spLocks noChangeArrowheads="1"/>
          </p:cNvSpPr>
          <p:nvPr/>
        </p:nvSpPr>
        <p:spPr bwMode="auto">
          <a:xfrm>
            <a:off x="6400800" y="2971800"/>
            <a:ext cx="1354743"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lens</a:t>
            </a:r>
          </a:p>
        </p:txBody>
      </p:sp>
      <p:sp>
        <p:nvSpPr>
          <p:cNvPr id="30" name="Text Box 85"/>
          <p:cNvSpPr txBox="1">
            <a:spLocks noChangeArrowheads="1"/>
          </p:cNvSpPr>
          <p:nvPr/>
        </p:nvSpPr>
        <p:spPr bwMode="auto">
          <a:xfrm>
            <a:off x="1064398" y="4038600"/>
            <a:ext cx="1602602"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prism</a:t>
            </a:r>
          </a:p>
        </p:txBody>
      </p:sp>
      <p:sp>
        <p:nvSpPr>
          <p:cNvPr id="31" name="Text Box 86"/>
          <p:cNvSpPr txBox="1">
            <a:spLocks noChangeArrowheads="1"/>
          </p:cNvSpPr>
          <p:nvPr/>
        </p:nvSpPr>
        <p:spPr bwMode="auto">
          <a:xfrm>
            <a:off x="5788798" y="4063425"/>
            <a:ext cx="1374002"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prism</a:t>
            </a:r>
          </a:p>
        </p:txBody>
      </p:sp>
      <p:sp>
        <p:nvSpPr>
          <p:cNvPr id="32" name="Text Box 87"/>
          <p:cNvSpPr txBox="1">
            <a:spLocks noChangeArrowheads="1"/>
          </p:cNvSpPr>
          <p:nvPr/>
        </p:nvSpPr>
        <p:spPr bwMode="auto">
          <a:xfrm>
            <a:off x="1219200" y="5399782"/>
            <a:ext cx="1524000" cy="954107"/>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laser diode</a:t>
            </a:r>
          </a:p>
        </p:txBody>
      </p:sp>
      <p:sp>
        <p:nvSpPr>
          <p:cNvPr id="33" name="Text Box 88"/>
          <p:cNvSpPr txBox="1">
            <a:spLocks noChangeArrowheads="1"/>
          </p:cNvSpPr>
          <p:nvPr/>
        </p:nvSpPr>
        <p:spPr bwMode="auto">
          <a:xfrm>
            <a:off x="5872161" y="5323582"/>
            <a:ext cx="1519239" cy="954107"/>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laser diode</a:t>
            </a:r>
          </a:p>
        </p:txBody>
      </p:sp>
      <p:sp>
        <p:nvSpPr>
          <p:cNvPr id="34" name="Text Box 104"/>
          <p:cNvSpPr txBox="1">
            <a:spLocks noChangeArrowheads="1"/>
          </p:cNvSpPr>
          <p:nvPr/>
        </p:nvSpPr>
        <p:spPr bwMode="auto">
          <a:xfrm>
            <a:off x="2824161" y="4831140"/>
            <a:ext cx="1824039" cy="138499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Light-sensing diode</a:t>
            </a:r>
          </a:p>
        </p:txBody>
      </p:sp>
      <p:sp>
        <p:nvSpPr>
          <p:cNvPr id="35" name="Text Box 105"/>
          <p:cNvSpPr txBox="1">
            <a:spLocks noChangeArrowheads="1"/>
          </p:cNvSpPr>
          <p:nvPr/>
        </p:nvSpPr>
        <p:spPr bwMode="auto">
          <a:xfrm>
            <a:off x="7162800" y="4876800"/>
            <a:ext cx="2209800" cy="138499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Light-sensing diode</a:t>
            </a:r>
          </a:p>
        </p:txBody>
      </p:sp>
      <p:sp>
        <p:nvSpPr>
          <p:cNvPr id="36" name="Text Box 119"/>
          <p:cNvSpPr txBox="1">
            <a:spLocks noChangeArrowheads="1"/>
          </p:cNvSpPr>
          <p:nvPr/>
        </p:nvSpPr>
        <p:spPr bwMode="auto">
          <a:xfrm>
            <a:off x="3276600" y="3276600"/>
            <a:ext cx="387069" cy="58477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0</a:t>
            </a:r>
          </a:p>
        </p:txBody>
      </p:sp>
      <p:sp>
        <p:nvSpPr>
          <p:cNvPr id="37" name="Text Box 120"/>
          <p:cNvSpPr txBox="1">
            <a:spLocks noChangeArrowheads="1"/>
          </p:cNvSpPr>
          <p:nvPr/>
        </p:nvSpPr>
        <p:spPr bwMode="auto">
          <a:xfrm>
            <a:off x="7848600" y="3276600"/>
            <a:ext cx="387069" cy="584775"/>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3200" b="1" kern="1200" dirty="0">
                <a:solidFill>
                  <a:srgbClr val="001932"/>
                </a:solidFill>
                <a:latin typeface="Arial" pitchFamily="34" charset="0"/>
                <a:ea typeface="+mn-ea"/>
                <a:cs typeface="+mn-cs"/>
              </a:rPr>
              <a:t>1</a:t>
            </a:r>
          </a:p>
        </p:txBody>
      </p:sp>
      <p:sp>
        <p:nvSpPr>
          <p:cNvPr id="38" name="Text Box 125"/>
          <p:cNvSpPr txBox="1">
            <a:spLocks noChangeArrowheads="1"/>
          </p:cNvSpPr>
          <p:nvPr/>
        </p:nvSpPr>
        <p:spPr bwMode="auto">
          <a:xfrm>
            <a:off x="2766126" y="2590800"/>
            <a:ext cx="967674"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pit</a:t>
            </a:r>
          </a:p>
        </p:txBody>
      </p:sp>
      <p:sp>
        <p:nvSpPr>
          <p:cNvPr id="39" name="Line 126"/>
          <p:cNvSpPr>
            <a:spLocks noChangeShapeType="1"/>
          </p:cNvSpPr>
          <p:nvPr/>
        </p:nvSpPr>
        <p:spPr bwMode="auto">
          <a:xfrm flipH="1" flipV="1">
            <a:off x="1981200" y="2362200"/>
            <a:ext cx="990600" cy="53340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sp>
        <p:nvSpPr>
          <p:cNvPr id="40" name="Line 127"/>
          <p:cNvSpPr>
            <a:spLocks noChangeShapeType="1"/>
          </p:cNvSpPr>
          <p:nvPr/>
        </p:nvSpPr>
        <p:spPr bwMode="auto">
          <a:xfrm flipV="1">
            <a:off x="5562600" y="2438400"/>
            <a:ext cx="914400" cy="457200"/>
          </a:xfrm>
          <a:prstGeom prst="line">
            <a:avLst/>
          </a:prstGeom>
          <a:noFill/>
          <a:ln w="57150">
            <a:solidFill>
              <a:srgbClr val="001932"/>
            </a:solidFill>
            <a:round/>
            <a:headEnd/>
            <a:tailEnd type="triangle" w="med" len="med"/>
          </a:ln>
          <a:effectLst/>
        </p:spPr>
        <p:txBody>
          <a:bodyPr wrap="square"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sp>
        <p:nvSpPr>
          <p:cNvPr id="41" name="Text Box 128"/>
          <p:cNvSpPr txBox="1">
            <a:spLocks noChangeArrowheads="1"/>
          </p:cNvSpPr>
          <p:nvPr/>
        </p:nvSpPr>
        <p:spPr bwMode="auto">
          <a:xfrm>
            <a:off x="4500561" y="2667000"/>
            <a:ext cx="1214439" cy="523220"/>
          </a:xfrm>
          <a:prstGeom prst="rect">
            <a:avLst/>
          </a:prstGeom>
          <a:noFill/>
          <a:ln w="57150">
            <a:noFill/>
            <a:miter lim="800000"/>
            <a:headEnd/>
            <a:tailEnd/>
          </a:ln>
          <a:effectLst/>
        </p:spPr>
        <p:txBody>
          <a:bodyPr wrap="square">
            <a:spAutoFit/>
          </a:bodyPr>
          <a:lstStyle/>
          <a:p>
            <a:pPr algn="ctr" rtl="0" eaLnBrk="0" fontAlgn="base" hangingPunct="0">
              <a:spcBef>
                <a:spcPct val="50000"/>
              </a:spcBef>
              <a:spcAft>
                <a:spcPct val="0"/>
              </a:spcAft>
            </a:pPr>
            <a:r>
              <a:rPr lang="en-US" sz="2800" b="1" kern="1200" dirty="0">
                <a:solidFill>
                  <a:srgbClr val="001932"/>
                </a:solidFill>
                <a:latin typeface="Arial" pitchFamily="34" charset="0"/>
                <a:ea typeface="+mn-ea"/>
                <a:cs typeface="+mn-cs"/>
              </a:rPr>
              <a:t>land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81000" y="1524000"/>
            <a:ext cx="6477000" cy="4525963"/>
          </a:xfrm>
        </p:spPr>
        <p:txBody>
          <a:bodyPr>
            <a:normAutofit/>
          </a:bodyPr>
          <a:lstStyle/>
          <a:p>
            <a:r>
              <a:rPr lang="en-US" sz="3600" b="1" dirty="0">
                <a:solidFill>
                  <a:srgbClr val="C00000"/>
                </a:solidFill>
              </a:rPr>
              <a:t>CD-ROM</a:t>
            </a:r>
            <a:r>
              <a:rPr lang="en-US" dirty="0"/>
              <a:t> (Capacity: </a:t>
            </a:r>
            <a:r>
              <a:rPr lang="en-US" sz="3600" b="1" dirty="0">
                <a:solidFill>
                  <a:srgbClr val="CC6600"/>
                </a:solidFill>
              </a:rPr>
              <a:t>650</a:t>
            </a:r>
            <a:r>
              <a:rPr lang="en-US" dirty="0"/>
              <a:t> MB)</a:t>
            </a:r>
          </a:p>
          <a:p>
            <a:pPr marL="0" indent="0">
              <a:buNone/>
            </a:pPr>
            <a:r>
              <a:rPr lang="en-US" dirty="0"/>
              <a:t>CD speed is based on the original CD speed  (150 kbps); 10 X will read 1,500 Kbps</a:t>
            </a:r>
          </a:p>
          <a:p>
            <a:pPr marL="0" indent="0">
              <a:buNone/>
            </a:pPr>
            <a:endParaRPr lang="en-US" sz="1000" dirty="0"/>
          </a:p>
          <a:p>
            <a:pPr>
              <a:buNone/>
            </a:pPr>
            <a:endParaRPr lang="en-US" sz="1000" dirty="0"/>
          </a:p>
          <a:p>
            <a:pPr lvl="0"/>
            <a:r>
              <a:rPr lang="en-US" sz="3600" b="1" dirty="0">
                <a:solidFill>
                  <a:srgbClr val="C00000"/>
                </a:solidFill>
              </a:rPr>
              <a:t>DVD-ROM</a:t>
            </a:r>
            <a:r>
              <a:rPr lang="en-US" dirty="0">
                <a:solidFill>
                  <a:srgbClr val="C00000"/>
                </a:solidFill>
              </a:rPr>
              <a:t> </a:t>
            </a:r>
            <a:r>
              <a:rPr lang="en-US" dirty="0">
                <a:solidFill>
                  <a:prstClr val="black"/>
                </a:solidFill>
              </a:rPr>
              <a:t>(Capacity up to </a:t>
            </a:r>
            <a:r>
              <a:rPr lang="en-US" sz="3600" b="1" dirty="0">
                <a:solidFill>
                  <a:srgbClr val="CC6600"/>
                </a:solidFill>
              </a:rPr>
              <a:t>18</a:t>
            </a:r>
            <a:r>
              <a:rPr lang="en-US" dirty="0">
                <a:solidFill>
                  <a:prstClr val="black"/>
                </a:solidFill>
              </a:rPr>
              <a:t> GB)</a:t>
            </a:r>
          </a:p>
          <a:p>
            <a:pPr>
              <a:buNone/>
            </a:pPr>
            <a:r>
              <a:rPr lang="en-US" dirty="0"/>
              <a:t>Use both sides of the disk; can read CD-ROMs</a:t>
            </a:r>
          </a:p>
          <a:p>
            <a:pPr lvl="0">
              <a:buNone/>
            </a:pPr>
            <a:endParaRPr lang="en-US" dirty="0">
              <a:solidFill>
                <a:prstClr val="black"/>
              </a:solidFill>
            </a:endParaRPr>
          </a:p>
          <a:p>
            <a:pPr lvl="0"/>
            <a:endParaRPr lang="en-US" dirty="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accent6">
                    <a:lumMod val="75000"/>
                  </a:schemeClr>
                </a:solidFill>
                <a:effectLst/>
                <a:uLnTx/>
                <a:uFillTx/>
                <a:latin typeface="+mj-lt"/>
                <a:ea typeface="+mj-ea"/>
                <a:cs typeface="+mj-cs"/>
              </a:rPr>
              <a:t>Read only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4" descr="E:\Powerpoint Presentations\Chap07\Graphics\Disk Fig7-26 mod 0b.jpg"/>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6781800" y="2667000"/>
            <a:ext cx="1752600" cy="176254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81000" y="1524000"/>
            <a:ext cx="8382000" cy="4525963"/>
          </a:xfrm>
        </p:spPr>
        <p:txBody>
          <a:bodyPr>
            <a:normAutofit/>
          </a:bodyPr>
          <a:lstStyle/>
          <a:p>
            <a:r>
              <a:rPr lang="en-US" sz="3600" b="1" dirty="0">
                <a:solidFill>
                  <a:srgbClr val="C00000"/>
                </a:solidFill>
              </a:rPr>
              <a:t>CD-R </a:t>
            </a:r>
            <a:r>
              <a:rPr lang="en-US" dirty="0"/>
              <a:t> (Capacity: </a:t>
            </a:r>
            <a:r>
              <a:rPr lang="en-US" sz="3600" b="1" dirty="0">
                <a:solidFill>
                  <a:srgbClr val="CC6600"/>
                </a:solidFill>
              </a:rPr>
              <a:t>650/700</a:t>
            </a:r>
            <a:r>
              <a:rPr lang="en-US" dirty="0"/>
              <a:t> MB)</a:t>
            </a:r>
          </a:p>
          <a:p>
            <a:pPr marL="0" indent="0">
              <a:buNone/>
            </a:pPr>
            <a:r>
              <a:rPr lang="en-US" dirty="0"/>
              <a:t>Can record once; </a:t>
            </a:r>
            <a:r>
              <a:rPr lang="en-US" b="1" dirty="0"/>
              <a:t>cannot be changed</a:t>
            </a:r>
          </a:p>
          <a:p>
            <a:pPr marL="0" indent="0">
              <a:buNone/>
            </a:pPr>
            <a:r>
              <a:rPr lang="en-US" dirty="0"/>
              <a:t>Can keep adding until disk full</a:t>
            </a:r>
          </a:p>
          <a:p>
            <a:pPr>
              <a:buNone/>
            </a:pPr>
            <a:endParaRPr lang="en-US" sz="1000" dirty="0"/>
          </a:p>
          <a:p>
            <a:pPr lvl="0"/>
            <a:r>
              <a:rPr lang="en-US" sz="3600" b="1" dirty="0">
                <a:solidFill>
                  <a:srgbClr val="C00000"/>
                </a:solidFill>
              </a:rPr>
              <a:t>CD-RW </a:t>
            </a:r>
            <a:r>
              <a:rPr lang="en-US" dirty="0">
                <a:solidFill>
                  <a:prstClr val="black"/>
                </a:solidFill>
              </a:rPr>
              <a:t>(Capacity up to </a:t>
            </a:r>
            <a:r>
              <a:rPr lang="en-US" sz="3600" b="1" dirty="0">
                <a:solidFill>
                  <a:srgbClr val="CC6600"/>
                </a:solidFill>
              </a:rPr>
              <a:t>650/700</a:t>
            </a:r>
            <a:r>
              <a:rPr lang="en-US" dirty="0">
                <a:solidFill>
                  <a:prstClr val="black"/>
                </a:solidFill>
              </a:rPr>
              <a:t> MB)</a:t>
            </a:r>
          </a:p>
          <a:p>
            <a:pPr>
              <a:buNone/>
            </a:pPr>
            <a:r>
              <a:rPr lang="en-US" dirty="0"/>
              <a:t>Can record </a:t>
            </a:r>
            <a:r>
              <a:rPr lang="en-US" b="1" dirty="0"/>
              <a:t>and can rewrite too </a:t>
            </a:r>
            <a:r>
              <a:rPr lang="en-US" dirty="0"/>
              <a:t>(</a:t>
            </a:r>
            <a:r>
              <a:rPr lang="en-US" dirty="0" err="1"/>
              <a:t>upto</a:t>
            </a:r>
            <a:r>
              <a:rPr lang="en-US" dirty="0"/>
              <a:t> 100 times)</a:t>
            </a:r>
            <a:endParaRPr lang="en-US" b="1" dirty="0"/>
          </a:p>
          <a:p>
            <a:pPr>
              <a:buNone/>
            </a:pPr>
            <a:r>
              <a:rPr lang="en-US" dirty="0"/>
              <a:t>Cannot be read in all CD players </a:t>
            </a:r>
          </a:p>
          <a:p>
            <a:pPr>
              <a:buNone/>
            </a:pPr>
            <a:endParaRPr lang="en-US" dirty="0"/>
          </a:p>
          <a:p>
            <a:pPr lvl="0"/>
            <a:endParaRPr lang="en-US" dirty="0">
              <a:solidFill>
                <a:prstClr val="black"/>
              </a:solidFill>
            </a:endParaRPr>
          </a:p>
          <a:p>
            <a:pPr lvl="0"/>
            <a:endParaRPr lang="en-US" dirty="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3" descr="E:\Powerpoint Presentations\Chap07\Graphics\cd-r c.jpg"/>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477000" y="1600200"/>
            <a:ext cx="1913753" cy="1600200"/>
          </a:xfrm>
          <a:prstGeom prst="rect">
            <a:avLst/>
          </a:prstGeom>
          <a:noFill/>
        </p:spPr>
      </p:pic>
      <p:pic>
        <p:nvPicPr>
          <p:cNvPr id="7" name="Picture 14" descr="E:\Powerpoint Presentations\Chap07\Graphics\cd-rw c.jp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5302486" y="4819650"/>
            <a:ext cx="2165114" cy="180975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28600" y="1447800"/>
            <a:ext cx="8153400" cy="4953000"/>
          </a:xfrm>
        </p:spPr>
        <p:txBody>
          <a:bodyPr>
            <a:normAutofit/>
          </a:bodyPr>
          <a:lstStyle/>
          <a:p>
            <a:r>
              <a:rPr lang="en-US" sz="3800" b="1" dirty="0">
                <a:solidFill>
                  <a:srgbClr val="C00000"/>
                </a:solidFill>
              </a:rPr>
              <a:t>Photo-CD </a:t>
            </a:r>
            <a:r>
              <a:rPr lang="en-US" sz="3800" dirty="0"/>
              <a:t> (developed by Kodak)</a:t>
            </a:r>
          </a:p>
          <a:p>
            <a:pPr marL="0" indent="0">
              <a:buNone/>
            </a:pPr>
            <a:endParaRPr lang="en-US" sz="1600" dirty="0"/>
          </a:p>
          <a:p>
            <a:pPr marL="0" indent="0">
              <a:buNone/>
            </a:pPr>
            <a:r>
              <a:rPr lang="en-US" dirty="0"/>
              <a:t>Photo storage; </a:t>
            </a:r>
          </a:p>
          <a:p>
            <a:pPr marL="0" indent="0">
              <a:buNone/>
            </a:pPr>
            <a:endParaRPr lang="en-US" sz="1600" dirty="0"/>
          </a:p>
          <a:p>
            <a:pPr marL="0" indent="0">
              <a:buNone/>
            </a:pPr>
            <a:r>
              <a:rPr lang="en-US" dirty="0"/>
              <a:t>Add until disk is full </a:t>
            </a:r>
          </a:p>
          <a:p>
            <a:pPr marL="0" indent="0">
              <a:buNone/>
            </a:pPr>
            <a:r>
              <a:rPr lang="en-US" b="1" dirty="0">
                <a:solidFill>
                  <a:schemeClr val="accent1">
                    <a:lumMod val="50000"/>
                  </a:schemeClr>
                </a:solidFill>
              </a:rPr>
              <a:t>  (like CD-R)</a:t>
            </a:r>
          </a:p>
          <a:p>
            <a:pPr marL="0" indent="0">
              <a:buNone/>
            </a:pPr>
            <a:endParaRPr lang="en-US" sz="1600" dirty="0"/>
          </a:p>
          <a:p>
            <a:pPr marL="0" indent="0">
              <a:buNone/>
            </a:pPr>
            <a:r>
              <a:rPr lang="en-US" dirty="0"/>
              <a:t>Original pictures </a:t>
            </a:r>
          </a:p>
          <a:p>
            <a:pPr marL="0" indent="0">
              <a:buNone/>
            </a:pPr>
            <a:r>
              <a:rPr lang="en-US" dirty="0"/>
              <a:t>cannot be changed</a:t>
            </a:r>
          </a:p>
          <a:p>
            <a:pPr>
              <a:buNone/>
            </a:pPr>
            <a:endParaRPr lang="en-US" sz="1000" dirty="0"/>
          </a:p>
          <a:p>
            <a:pPr lvl="0">
              <a:buNone/>
            </a:pPr>
            <a:endParaRPr lang="en-US" dirty="0">
              <a:solidFill>
                <a:prstClr val="black"/>
              </a:solidFill>
            </a:endParaRPr>
          </a:p>
          <a:p>
            <a:pPr lvl="0"/>
            <a:endParaRPr lang="en-US" dirty="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2" descr="E:\Powerpoint Presentations\Chap07\Chapter Figures\Fig7-28 mod.jpg"/>
          <p:cNvPicPr>
            <a:picLocks noChangeAspect="1" noChangeArrowheads="1"/>
          </p:cNvPicPr>
          <p:nvPr/>
        </p:nvPicPr>
        <p:blipFill>
          <a:blip r:embed="rId3"/>
          <a:srcRect/>
          <a:stretch>
            <a:fillRect/>
          </a:stretch>
        </p:blipFill>
        <p:spPr bwMode="auto">
          <a:xfrm>
            <a:off x="5421416" y="2209800"/>
            <a:ext cx="3722584" cy="4648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304800" y="1146989"/>
            <a:ext cx="8763000" cy="5116785"/>
          </a:xfrm>
          <a:prstGeom prst="rect">
            <a:avLst/>
          </a:prstGeom>
          <a:noFill/>
          <a:scene3d>
            <a:camera prst="orthographicFront">
              <a:rot lat="0" lon="0" rev="0"/>
            </a:camera>
            <a:lightRig rig="threePt" dir="t"/>
          </a:scene3d>
        </p:spPr>
        <p:txBody>
          <a:bodyPr wrap="square" rtlCol="0">
            <a:spAutoFit/>
            <a:scene3d>
              <a:camera prst="orthographicFront">
                <a:rot lat="0" lon="0" rev="1200000"/>
              </a:camera>
              <a:lightRig rig="threePt" dir="t"/>
            </a:scene3d>
          </a:bodyPr>
          <a:lstStyle/>
          <a:p>
            <a:pPr algn="l" rtl="0"/>
            <a:endParaRPr lang="en-US" sz="1200" b="1" kern="1200" dirty="0">
              <a:ln cap="rnd" cmpd="thickThin">
                <a:solidFill>
                  <a:prstClr val="black"/>
                </a:solidFill>
                <a:bevel/>
              </a:ln>
              <a:solidFill>
                <a:srgbClr val="FF0000"/>
              </a:solidFill>
              <a:effectLst>
                <a:outerShdw blurRad="50800" dist="50800" dir="5400000" algn="ctr" rotWithShape="0">
                  <a:srgbClr val="000000">
                    <a:alpha val="83000"/>
                  </a:srgbClr>
                </a:outerShdw>
              </a:effectLst>
              <a:latin typeface="Calibri"/>
              <a:ea typeface="+mn-ea"/>
              <a:cs typeface="+mn-cs"/>
            </a:endParaRPr>
          </a:p>
          <a:p>
            <a:pPr algn="ctr" rtl="0"/>
            <a:r>
              <a:rPr lang="en-US" sz="48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rPr>
              <a:t>Lecture Outline</a:t>
            </a:r>
          </a:p>
          <a:p>
            <a:pPr algn="ctr" rtl="0"/>
            <a:endParaRPr lang="en-US" sz="105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algn="ctr" rtl="0"/>
            <a:endParaRPr lang="en-US" sz="400" b="1" kern="1200" dirty="0">
              <a:ln cap="rnd" cmpd="thickThin">
                <a:solidFill>
                  <a:prstClr val="black"/>
                </a:solidFill>
                <a:bevel/>
              </a:ln>
              <a:solidFill>
                <a:srgbClr val="4F81BD">
                  <a:lumMod val="50000"/>
                </a:srgbClr>
              </a:solidFill>
              <a:effectLst>
                <a:outerShdw blurRad="50800" dist="50800" dir="5400000" algn="ctr" rotWithShape="0">
                  <a:srgbClr val="000000">
                    <a:alpha val="83000"/>
                  </a:srgbClr>
                </a:outerShdw>
              </a:effectLst>
              <a:latin typeface="Calibri"/>
              <a:ea typeface="+mn-ea"/>
              <a:cs typeface="+mn-cs"/>
            </a:endParaRPr>
          </a:p>
          <a:p>
            <a:pPr marL="1143000" indent="-1143000" algn="l" rtl="0">
              <a:buClr>
                <a:srgbClr val="F79646">
                  <a:lumMod val="75000"/>
                </a:srgbClr>
              </a:buClr>
              <a:buFontTx/>
              <a:buAutoNum type="arabicPeriod"/>
            </a:pPr>
            <a:r>
              <a:rPr lang="en-US" sz="3600" b="1" kern="1200" dirty="0">
                <a:ln cap="rnd" cmpd="thickThin">
                  <a:solidFill>
                    <a:prstClr val="black"/>
                  </a:solidFill>
                  <a:bevel/>
                </a:ln>
                <a:solidFill>
                  <a:prstClr val="white"/>
                </a:solidFill>
                <a:latin typeface="Calibri"/>
                <a:ea typeface="+mn-ea"/>
                <a:cs typeface="+mn-cs"/>
              </a:rPr>
              <a:t>Hierarchy of memory/ storage devices</a:t>
            </a:r>
          </a:p>
          <a:p>
            <a:pPr marL="1143000" indent="-1143000" algn="l" rtl="0">
              <a:buClr>
                <a:srgbClr val="F79646">
                  <a:lumMod val="75000"/>
                </a:srgbClr>
              </a:buClr>
              <a:buFontTx/>
              <a:buAutoNum type="arabicPeriod"/>
            </a:pPr>
            <a:r>
              <a:rPr lang="en-US" sz="3600" b="1" kern="1200" dirty="0">
                <a:ln cap="rnd" cmpd="thickThin">
                  <a:solidFill>
                    <a:prstClr val="black"/>
                  </a:solidFill>
                  <a:bevel/>
                </a:ln>
                <a:solidFill>
                  <a:prstClr val="white"/>
                </a:solidFill>
                <a:latin typeface="Calibri"/>
                <a:ea typeface="+mn-ea"/>
                <a:cs typeface="+mn-cs"/>
              </a:rPr>
              <a:t>Magnetic storage</a:t>
            </a:r>
          </a:p>
          <a:p>
            <a:pPr marL="1143000" indent="-1143000" algn="l" rtl="0">
              <a:buClr>
                <a:srgbClr val="F79646">
                  <a:lumMod val="75000"/>
                </a:srgbClr>
              </a:buClr>
              <a:buFontTx/>
              <a:buAutoNum type="arabicPeriod"/>
            </a:pPr>
            <a:r>
              <a:rPr lang="en-US" sz="3600" b="1" kern="1200" dirty="0">
                <a:ln cap="rnd" cmpd="thickThin">
                  <a:solidFill>
                    <a:prstClr val="black"/>
                  </a:solidFill>
                  <a:bevel/>
                </a:ln>
                <a:solidFill>
                  <a:prstClr val="white"/>
                </a:solidFill>
                <a:latin typeface="Calibri"/>
                <a:ea typeface="+mn-ea"/>
                <a:cs typeface="+mn-cs"/>
              </a:rPr>
              <a:t>Optical storage</a:t>
            </a:r>
          </a:p>
          <a:p>
            <a:pPr marL="1143000" indent="-1143000" algn="l" rtl="0">
              <a:buClr>
                <a:srgbClr val="F79646">
                  <a:lumMod val="75000"/>
                </a:srgbClr>
              </a:buClr>
              <a:buFontTx/>
              <a:buAutoNum type="arabicPeriod"/>
            </a:pPr>
            <a:r>
              <a:rPr lang="en-US" sz="3600" b="1" kern="1200" dirty="0">
                <a:ln cap="rnd" cmpd="thickThin">
                  <a:solidFill>
                    <a:prstClr val="black"/>
                  </a:solidFill>
                  <a:bevel/>
                </a:ln>
                <a:solidFill>
                  <a:prstClr val="white"/>
                </a:solidFill>
                <a:latin typeface="Calibri"/>
                <a:ea typeface="+mn-ea"/>
                <a:cs typeface="+mn-cs"/>
              </a:rPr>
              <a:t>Solid-state storage</a:t>
            </a:r>
          </a:p>
          <a:p>
            <a:pPr marL="1143000" indent="-1143000" algn="l" rtl="0">
              <a:buClr>
                <a:srgbClr val="F79646">
                  <a:lumMod val="75000"/>
                </a:srgbClr>
              </a:buClr>
              <a:buFontTx/>
              <a:buAutoNum type="arabicPeriod"/>
            </a:pPr>
            <a:r>
              <a:rPr lang="en-US" sz="3600" b="1" dirty="0">
                <a:ln cap="rnd" cmpd="thickThin">
                  <a:solidFill>
                    <a:prstClr val="black"/>
                  </a:solidFill>
                  <a:bevel/>
                </a:ln>
                <a:solidFill>
                  <a:prstClr val="white"/>
                </a:solidFill>
                <a:latin typeface="Calibri"/>
              </a:rPr>
              <a:t>How is storage used by OS</a:t>
            </a: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a:p>
            <a:pPr marL="1143000" indent="-1143000" algn="l" rtl="0">
              <a:buClr>
                <a:srgbClr val="F79646">
                  <a:lumMod val="75000"/>
                </a:srgbClr>
              </a:buClr>
            </a:pPr>
            <a:endParaRPr lang="en-US" sz="3600" b="1" kern="1200" dirty="0">
              <a:ln cap="rnd" cmpd="thickThin">
                <a:solidFill>
                  <a:prstClr val="black"/>
                </a:solidFill>
                <a:bevel/>
              </a:ln>
              <a:solidFill>
                <a:prstClr val="white"/>
              </a:solidFill>
              <a:latin typeface="Calibri"/>
              <a:ea typeface="+mn-ea"/>
              <a:cs typeface="+mn-cs"/>
            </a:endParaRPr>
          </a:p>
        </p:txBody>
      </p:sp>
      <p:sp>
        <p:nvSpPr>
          <p:cNvPr id="7" name="TextBox 6"/>
          <p:cNvSpPr txBox="1"/>
          <p:nvPr/>
        </p:nvSpPr>
        <p:spPr>
          <a:xfrm rot="20072255">
            <a:off x="-55717" y="281104"/>
            <a:ext cx="2232241" cy="954107"/>
          </a:xfrm>
          <a:prstGeom prst="rect">
            <a:avLst/>
          </a:prstGeom>
          <a:solidFill>
            <a:schemeClr val="accent6">
              <a:lumMod val="75000"/>
            </a:schemeClr>
          </a:solidFill>
        </p:spPr>
        <p:txBody>
          <a:bodyPr wrap="square" rtlCol="0">
            <a:spAutoFit/>
          </a:bodyPr>
          <a:lstStyle/>
          <a:p>
            <a:pPr algn="ctr" rtl="0"/>
            <a:r>
              <a:rPr lang="en-US" sz="3200" b="1" kern="1200" dirty="0">
                <a:solidFill>
                  <a:prstClr val="black"/>
                </a:solidFill>
                <a:latin typeface="Calibri"/>
                <a:ea typeface="+mn-ea"/>
                <a:cs typeface="+mn-cs"/>
              </a:rPr>
              <a:t>Today’s</a:t>
            </a:r>
            <a:r>
              <a:rPr lang="en-US" sz="3200" kern="1200" dirty="0">
                <a:solidFill>
                  <a:srgbClr val="FF0000"/>
                </a:solidFill>
                <a:latin typeface="Calibri"/>
                <a:ea typeface="+mn-ea"/>
                <a:cs typeface="+mn-cs"/>
              </a:rPr>
              <a:t> </a:t>
            </a:r>
          </a:p>
          <a:p>
            <a:pPr algn="ctr" rtl="0"/>
            <a:r>
              <a:rPr lang="en-US" sz="2400" b="1" kern="1200" dirty="0">
                <a:solidFill>
                  <a:srgbClr val="1F497D">
                    <a:lumMod val="50000"/>
                  </a:srgbClr>
                </a:solidFill>
                <a:latin typeface="Calibri"/>
                <a:ea typeface="+mn-ea"/>
                <a:cs typeface="+mn-cs"/>
              </a:rPr>
              <a:t>lecture</a:t>
            </a:r>
            <a:endParaRPr lang="th-TH" sz="2400" b="1" kern="1200" dirty="0">
              <a:solidFill>
                <a:srgbClr val="1F497D">
                  <a:lumMod val="50000"/>
                </a:srgbClr>
              </a:solidFill>
              <a:latin typeface="Calibri"/>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down)">
                                      <p:cBhvr>
                                        <p:cTn id="7" dur="500"/>
                                        <p:tgtEl>
                                          <p:spTgt spid="7">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down)">
                                      <p:cBhvr>
                                        <p:cTn id="10" dur="500"/>
                                        <p:tgtEl>
                                          <p:spTgt spid="7">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down)">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28600" y="1219200"/>
            <a:ext cx="8382000" cy="4953000"/>
          </a:xfrm>
        </p:spPr>
        <p:txBody>
          <a:bodyPr>
            <a:normAutofit lnSpcReduction="10000"/>
          </a:bodyPr>
          <a:lstStyle/>
          <a:p>
            <a:pPr>
              <a:buNone/>
            </a:pPr>
            <a:endParaRPr lang="en-US" sz="1000" dirty="0"/>
          </a:p>
          <a:p>
            <a:r>
              <a:rPr lang="en-US" sz="3600" b="1" dirty="0">
                <a:solidFill>
                  <a:srgbClr val="C00000"/>
                </a:solidFill>
              </a:rPr>
              <a:t>DVD-R  </a:t>
            </a:r>
            <a:r>
              <a:rPr lang="en-US" sz="3600" dirty="0"/>
              <a:t>(Capacity: 4.7/ 8.5  GB)</a:t>
            </a:r>
          </a:p>
          <a:p>
            <a:pPr lvl="0">
              <a:buNone/>
            </a:pPr>
            <a:r>
              <a:rPr lang="en-US" sz="3800" dirty="0"/>
              <a:t>Several formats; none standardized</a:t>
            </a:r>
          </a:p>
          <a:p>
            <a:pPr lvl="0">
              <a:buNone/>
            </a:pPr>
            <a:r>
              <a:rPr lang="en-US" sz="3800" dirty="0"/>
              <a:t>Cannot be read in all players</a:t>
            </a:r>
          </a:p>
          <a:p>
            <a:pPr lvl="0">
              <a:buNone/>
            </a:pPr>
            <a:endParaRPr lang="en-US" sz="1300" dirty="0"/>
          </a:p>
          <a:p>
            <a:r>
              <a:rPr lang="en-US" sz="3600" b="1" dirty="0">
                <a:solidFill>
                  <a:srgbClr val="C00000"/>
                </a:solidFill>
              </a:rPr>
              <a:t>DVD-RAM</a:t>
            </a:r>
          </a:p>
          <a:p>
            <a:pPr lvl="0">
              <a:buNone/>
            </a:pPr>
            <a:r>
              <a:rPr lang="en-US" sz="3800" b="1" dirty="0">
                <a:solidFill>
                  <a:srgbClr val="C00000"/>
                </a:solidFill>
              </a:rPr>
              <a:t> </a:t>
            </a:r>
            <a:r>
              <a:rPr lang="en-US" sz="3800" dirty="0"/>
              <a:t>Allows reusing DVD media; Not standardized;  </a:t>
            </a:r>
            <a:r>
              <a:rPr lang="en-US" sz="3800" i="1" dirty="0"/>
              <a:t>Easily writable</a:t>
            </a:r>
          </a:p>
          <a:p>
            <a:pPr lvl="0">
              <a:buNone/>
            </a:pPr>
            <a:r>
              <a:rPr lang="en-US" sz="3800" dirty="0"/>
              <a:t>Cannot be read in all players</a:t>
            </a:r>
          </a:p>
          <a:p>
            <a:pPr lvl="0"/>
            <a:endParaRPr lang="en-US" dirty="0">
              <a:solidFill>
                <a:prstClr val="black"/>
              </a:solidFill>
            </a:endParaRPr>
          </a:p>
          <a:p>
            <a:pPr lvl="0"/>
            <a:endParaRPr lang="en-US" dirty="0">
              <a:solidFill>
                <a:prstClr val="black"/>
              </a:solidFill>
            </a:endParaRPr>
          </a:p>
          <a:p>
            <a:pPr>
              <a:buNone/>
            </a:pPr>
            <a:endParaRPr lang="en-US" dirty="0"/>
          </a:p>
        </p:txBody>
      </p:sp>
      <p:sp>
        <p:nvSpPr>
          <p:cNvPr id="5" name="Title 1"/>
          <p:cNvSpPr txBox="1">
            <a:spLocks/>
          </p:cNvSpPr>
          <p:nvPr/>
        </p:nvSpPr>
        <p:spPr>
          <a:xfrm>
            <a:off x="0" y="0"/>
            <a:ext cx="8915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ts val="6000"/>
              </a:lnSpc>
              <a:spcBef>
                <a:spcPct val="0"/>
              </a:spcBef>
              <a:spcAft>
                <a:spcPts val="0"/>
              </a:spcAft>
              <a:buClrTx/>
              <a:buSzTx/>
              <a:buFontTx/>
              <a:buNone/>
              <a:tabLst/>
              <a:defRPr/>
            </a:pPr>
            <a:r>
              <a:rPr kumimoji="0" lang="en-US" sz="6000" b="1" i="0" u="none" strike="noStrike" kern="1200" cap="none" spc="0" normalizeH="0" baseline="0" noProof="0" dirty="0">
                <a:ln>
                  <a:noFill/>
                </a:ln>
                <a:solidFill>
                  <a:schemeClr val="accent6">
                    <a:lumMod val="75000"/>
                  </a:schemeClr>
                </a:solidFill>
                <a:effectLst/>
                <a:uLnTx/>
                <a:uFillTx/>
                <a:latin typeface="+mj-lt"/>
                <a:ea typeface="+mj-ea"/>
                <a:cs typeface="+mj-cs"/>
              </a:rPr>
              <a:t>Recordable optical drives:</a:t>
            </a:r>
            <a:endParaRPr kumimoji="0" lang="en-US" sz="5400" b="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6" name="Picture 13" descr="E:\Powerpoint Presentations\Chap07\Graphics\cd-r c.jpg"/>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849247" y="2209800"/>
            <a:ext cx="1913753" cy="1600200"/>
          </a:xfrm>
          <a:prstGeom prst="rect">
            <a:avLst/>
          </a:prstGeom>
          <a:noFill/>
        </p:spPr>
      </p:pic>
      <p:pic>
        <p:nvPicPr>
          <p:cNvPr id="7" name="Picture 14" descr="E:\Powerpoint Presentations\Chap07\Graphics\cd-rw c.jpg"/>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6674086" y="4591050"/>
            <a:ext cx="2165114" cy="180975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a:solidFill>
                  <a:schemeClr val="accent6">
                    <a:lumMod val="75000"/>
                  </a:schemeClr>
                </a:solidFill>
              </a:rPr>
              <a:t>Solid-state</a:t>
            </a:r>
            <a:br>
              <a:rPr lang="en-US" sz="7200" dirty="0">
                <a:solidFill>
                  <a:schemeClr val="accent6">
                    <a:lumMod val="75000"/>
                  </a:schemeClr>
                </a:solidFill>
              </a:rPr>
            </a:br>
            <a:r>
              <a:rPr lang="en-US" sz="7200" b="1" dirty="0">
                <a:solidFill>
                  <a:schemeClr val="accent6">
                    <a:lumMod val="75000"/>
                  </a:schemeClr>
                </a:solidFill>
              </a:rPr>
              <a:t>storage</a:t>
            </a:r>
            <a:r>
              <a:rPr lang="en-US" sz="7200" dirty="0">
                <a:solidFill>
                  <a:schemeClr val="accent6">
                    <a:lumMod val="75000"/>
                  </a:schemeClr>
                </a:solidFill>
              </a:rPr>
              <a:t> </a:t>
            </a:r>
            <a:br>
              <a:rPr lang="en-US" sz="6600" dirty="0">
                <a:solidFill>
                  <a:schemeClr val="accent6">
                    <a:lumMod val="75000"/>
                  </a:schemeClr>
                </a:solidFill>
              </a:rPr>
            </a:br>
            <a:endParaRPr lang="en-US" sz="6600" dirty="0">
              <a:solidFill>
                <a:schemeClr val="accent6">
                  <a:lumMod val="75000"/>
                </a:schemeClr>
              </a:solidFill>
            </a:endParaRPr>
          </a:p>
        </p:txBody>
      </p:sp>
      <p:pic>
        <p:nvPicPr>
          <p:cNvPr id="4098" name="Picture 2" descr="F:\ICT fundamentals\Sawyer\chapter05images\saw8293x_p0532.jpg"/>
          <p:cNvPicPr>
            <a:picLocks noChangeAspect="1" noChangeArrowheads="1"/>
          </p:cNvPicPr>
          <p:nvPr/>
        </p:nvPicPr>
        <p:blipFill>
          <a:blip r:embed="rId3" cstate="print"/>
          <a:srcRect/>
          <a:stretch>
            <a:fillRect/>
          </a:stretch>
        </p:blipFill>
        <p:spPr bwMode="auto">
          <a:xfrm>
            <a:off x="762000" y="3200400"/>
            <a:ext cx="2386013" cy="1563687"/>
          </a:xfrm>
          <a:prstGeom prst="rect">
            <a:avLst/>
          </a:prstGeom>
          <a:noFill/>
        </p:spPr>
      </p:pic>
      <p:grpSp>
        <p:nvGrpSpPr>
          <p:cNvPr id="10" name="Group 9"/>
          <p:cNvGrpSpPr/>
          <p:nvPr/>
        </p:nvGrpSpPr>
        <p:grpSpPr>
          <a:xfrm rot="884339">
            <a:off x="5465158" y="2173298"/>
            <a:ext cx="3126227" cy="3232445"/>
            <a:chOff x="5615313" y="2095783"/>
            <a:chExt cx="3126227" cy="3232445"/>
          </a:xfrm>
        </p:grpSpPr>
        <p:pic>
          <p:nvPicPr>
            <p:cNvPr id="5" name="Picture 2"/>
            <p:cNvPicPr>
              <a:picLocks noChangeAspect="1" noChangeArrowheads="1"/>
            </p:cNvPicPr>
            <p:nvPr/>
          </p:nvPicPr>
          <p:blipFill>
            <a:blip r:embed="rId4"/>
            <a:srcRect/>
            <a:stretch>
              <a:fillRect/>
            </a:stretch>
          </p:blipFill>
          <p:spPr bwMode="auto">
            <a:xfrm rot="21391609">
              <a:off x="6154550" y="2799075"/>
              <a:ext cx="1905000" cy="1990725"/>
            </a:xfrm>
            <a:prstGeom prst="rect">
              <a:avLst/>
            </a:prstGeom>
            <a:noFill/>
            <a:ln w="9525">
              <a:noFill/>
              <a:miter lim="800000"/>
              <a:headEnd/>
              <a:tailEnd/>
            </a:ln>
            <a:effectLst/>
          </p:spPr>
        </p:pic>
        <p:sp>
          <p:nvSpPr>
            <p:cNvPr id="6" name="Rectangle 5"/>
            <p:cNvSpPr/>
            <p:nvPr/>
          </p:nvSpPr>
          <p:spPr>
            <a:xfrm rot="20282122">
              <a:off x="5832758" y="2889828"/>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0029863">
              <a:off x="7744189" y="2489211"/>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5412933">
              <a:off x="7149895" y="3722964"/>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5412933">
              <a:off x="6462068" y="1249028"/>
              <a:ext cx="744889" cy="243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1"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81400" y="2743200"/>
            <a:ext cx="2400300" cy="24003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How they function:</a:t>
            </a:r>
            <a:endParaRPr lang="en-US" sz="6600" dirty="0">
              <a:solidFill>
                <a:schemeClr val="accent6">
                  <a:lumMod val="75000"/>
                </a:schemeClr>
              </a:solidFill>
            </a:endParaRPr>
          </a:p>
        </p:txBody>
      </p:sp>
      <p:sp>
        <p:nvSpPr>
          <p:cNvPr id="3" name="Rectangle 2"/>
          <p:cNvSpPr/>
          <p:nvPr/>
        </p:nvSpPr>
        <p:spPr>
          <a:xfrm>
            <a:off x="914400" y="5181600"/>
            <a:ext cx="8229600" cy="1446550"/>
          </a:xfrm>
          <a:prstGeom prst="rect">
            <a:avLst/>
          </a:prstGeom>
        </p:spPr>
        <p:txBody>
          <a:bodyPr wrap="square">
            <a:spAutoFit/>
          </a:bodyPr>
          <a:lstStyle/>
          <a:p>
            <a:pPr rtl="0"/>
            <a:r>
              <a:rPr lang="en-US" sz="4400" b="1" dirty="0">
                <a:solidFill>
                  <a:srgbClr val="C00000"/>
                </a:solidFill>
                <a:latin typeface="Calibri"/>
              </a:rPr>
              <a:t> No moving parts </a:t>
            </a:r>
          </a:p>
          <a:p>
            <a:pPr rtl="0"/>
            <a:r>
              <a:rPr lang="en-US" sz="4400" b="1" dirty="0">
                <a:solidFill>
                  <a:srgbClr val="C00000"/>
                </a:solidFill>
                <a:latin typeface="Calibri"/>
              </a:rPr>
              <a:t>(u</a:t>
            </a:r>
            <a:r>
              <a:rPr lang="en-US" sz="4400" b="1" kern="1200" dirty="0">
                <a:solidFill>
                  <a:srgbClr val="C00000"/>
                </a:solidFill>
                <a:latin typeface="Calibri"/>
                <a:ea typeface="+mn-ea"/>
                <a:cs typeface="+mn-cs"/>
              </a:rPr>
              <a:t>nlike magnetic/ optical storage)</a:t>
            </a:r>
          </a:p>
        </p:txBody>
      </p:sp>
      <p:sp>
        <p:nvSpPr>
          <p:cNvPr id="4" name="Rectangle 3"/>
          <p:cNvSpPr/>
          <p:nvPr/>
        </p:nvSpPr>
        <p:spPr>
          <a:xfrm>
            <a:off x="304800" y="1601212"/>
            <a:ext cx="8305800" cy="3416320"/>
          </a:xfrm>
          <a:prstGeom prst="rect">
            <a:avLst/>
          </a:prstGeom>
        </p:spPr>
        <p:txBody>
          <a:bodyPr wrap="square">
            <a:spAutoFit/>
          </a:bodyPr>
          <a:lstStyle/>
          <a:p>
            <a:r>
              <a:rPr lang="en-US" sz="3600" dirty="0">
                <a:latin typeface="+mj-lt"/>
              </a:rPr>
              <a:t>A </a:t>
            </a:r>
            <a:r>
              <a:rPr lang="en-US" sz="3600" b="1" dirty="0">
                <a:latin typeface="+mj-lt"/>
              </a:rPr>
              <a:t>solid-state drive</a:t>
            </a:r>
            <a:r>
              <a:rPr lang="en-US" sz="3600" dirty="0">
                <a:latin typeface="+mj-lt"/>
              </a:rPr>
              <a:t> (</a:t>
            </a:r>
            <a:r>
              <a:rPr lang="en-US" sz="3600" b="1" dirty="0">
                <a:latin typeface="+mj-lt"/>
              </a:rPr>
              <a:t>SSD</a:t>
            </a:r>
            <a:r>
              <a:rPr lang="en-US" sz="3600" dirty="0">
                <a:latin typeface="+mj-lt"/>
              </a:rPr>
              <a:t>) is a data storage device that uses solid-state memory to store persistent data.</a:t>
            </a:r>
          </a:p>
          <a:p>
            <a:endParaRPr lang="en-US" sz="3600" dirty="0">
              <a:latin typeface="+mj-lt"/>
            </a:endParaRPr>
          </a:p>
          <a:p>
            <a:r>
              <a:rPr lang="en-US" sz="3600" dirty="0">
                <a:latin typeface="+mj-lt"/>
              </a:rPr>
              <a:t>An SSD using SRAM or DRAM (instead of flash memory) is often called a </a:t>
            </a:r>
            <a:r>
              <a:rPr lang="en-US" sz="3600" b="1" dirty="0">
                <a:latin typeface="+mj-lt"/>
              </a:rPr>
              <a:t>RAM-drive</a:t>
            </a:r>
            <a:r>
              <a:rPr lang="en-US" sz="3600" dirty="0">
                <a:latin typeface="+mj-lt"/>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94299_26612071.jpg"/>
          <p:cNvPicPr>
            <a:picLocks noChangeAspect="1"/>
          </p:cNvPicPr>
          <p:nvPr/>
        </p:nvPicPr>
        <p:blipFill>
          <a:blip r:embed="rId3" cstate="print"/>
          <a:srcRect l="12554" t="20513" r="18400" b="17949"/>
          <a:stretch>
            <a:fillRect/>
          </a:stretch>
        </p:blipFill>
        <p:spPr>
          <a:xfrm rot="19545127">
            <a:off x="6370842" y="508755"/>
            <a:ext cx="2330142" cy="1694649"/>
          </a:xfrm>
          <a:prstGeom prst="rect">
            <a:avLst/>
          </a:prstGeom>
        </p:spPr>
      </p:pic>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Flash memory:</a:t>
            </a:r>
            <a:endParaRPr lang="en-US" sz="6600" dirty="0">
              <a:solidFill>
                <a:schemeClr val="accent6">
                  <a:lumMod val="75000"/>
                </a:schemeClr>
              </a:solidFill>
            </a:endParaRPr>
          </a:p>
        </p:txBody>
      </p:sp>
      <p:sp>
        <p:nvSpPr>
          <p:cNvPr id="6" name="Rectangle 5"/>
          <p:cNvSpPr/>
          <p:nvPr/>
        </p:nvSpPr>
        <p:spPr>
          <a:xfrm>
            <a:off x="304800" y="2234386"/>
            <a:ext cx="7924800" cy="2185214"/>
          </a:xfrm>
          <a:prstGeom prst="rect">
            <a:avLst/>
          </a:prstGeom>
        </p:spPr>
        <p:txBody>
          <a:bodyPr wrap="square">
            <a:spAutoFit/>
          </a:bodyPr>
          <a:lstStyle/>
          <a:p>
            <a:pPr marL="742950" lvl="1" indent="-285750" fontAlgn="base">
              <a:spcBef>
                <a:spcPct val="20000"/>
              </a:spcBef>
              <a:spcAft>
                <a:spcPct val="0"/>
              </a:spcAft>
            </a:pPr>
            <a:r>
              <a:rPr lang="en-US" sz="4000" kern="0" dirty="0">
                <a:solidFill>
                  <a:srgbClr val="000000"/>
                </a:solidFill>
                <a:latin typeface="+mj-lt"/>
              </a:rPr>
              <a:t>Found in </a:t>
            </a:r>
            <a:r>
              <a:rPr lang="en-US" sz="4000" b="1" kern="0" dirty="0">
                <a:solidFill>
                  <a:schemeClr val="accent1">
                    <a:lumMod val="50000"/>
                  </a:schemeClr>
                </a:solidFill>
                <a:latin typeface="+mj-lt"/>
              </a:rPr>
              <a:t>cameras</a:t>
            </a:r>
            <a:r>
              <a:rPr lang="en-US" sz="4000" kern="0" dirty="0">
                <a:solidFill>
                  <a:srgbClr val="000000"/>
                </a:solidFill>
                <a:latin typeface="+mj-lt"/>
              </a:rPr>
              <a:t> and</a:t>
            </a:r>
            <a:r>
              <a:rPr lang="en-US" sz="4000" kern="0" dirty="0">
                <a:solidFill>
                  <a:schemeClr val="accent1">
                    <a:lumMod val="50000"/>
                  </a:schemeClr>
                </a:solidFill>
                <a:latin typeface="+mj-lt"/>
              </a:rPr>
              <a:t> </a:t>
            </a:r>
            <a:r>
              <a:rPr lang="en-US" sz="4000" b="1" kern="0" dirty="0">
                <a:solidFill>
                  <a:schemeClr val="accent1">
                    <a:lumMod val="50000"/>
                  </a:schemeClr>
                </a:solidFill>
                <a:latin typeface="+mj-lt"/>
              </a:rPr>
              <a:t>USB drives</a:t>
            </a:r>
          </a:p>
          <a:p>
            <a:pPr marL="742950" lvl="1" indent="-285750" fontAlgn="base">
              <a:spcBef>
                <a:spcPct val="20000"/>
              </a:spcBef>
              <a:spcAft>
                <a:spcPct val="0"/>
              </a:spcAft>
            </a:pPr>
            <a:r>
              <a:rPr lang="en-US" sz="4000" kern="0" dirty="0">
                <a:solidFill>
                  <a:srgbClr val="000000"/>
                </a:solidFill>
                <a:latin typeface="+mj-lt"/>
              </a:rPr>
              <a:t>Combination of</a:t>
            </a:r>
            <a:r>
              <a:rPr lang="en-US" sz="4000" kern="0" dirty="0">
                <a:solidFill>
                  <a:schemeClr val="accent1">
                    <a:lumMod val="50000"/>
                  </a:schemeClr>
                </a:solidFill>
                <a:latin typeface="+mj-lt"/>
              </a:rPr>
              <a:t> </a:t>
            </a:r>
            <a:r>
              <a:rPr lang="en-US" sz="4000" b="1" kern="0" dirty="0">
                <a:solidFill>
                  <a:schemeClr val="accent1">
                    <a:lumMod val="50000"/>
                  </a:schemeClr>
                </a:solidFill>
                <a:latin typeface="+mj-lt"/>
              </a:rPr>
              <a:t>RAM</a:t>
            </a:r>
            <a:r>
              <a:rPr lang="en-US" sz="4000" kern="0" dirty="0">
                <a:solidFill>
                  <a:schemeClr val="accent1">
                    <a:lumMod val="50000"/>
                  </a:schemeClr>
                </a:solidFill>
                <a:latin typeface="+mj-lt"/>
              </a:rPr>
              <a:t> </a:t>
            </a:r>
            <a:r>
              <a:rPr lang="en-US" sz="4000" kern="0" dirty="0">
                <a:solidFill>
                  <a:srgbClr val="000000"/>
                </a:solidFill>
                <a:latin typeface="+mj-lt"/>
              </a:rPr>
              <a:t>and </a:t>
            </a:r>
            <a:r>
              <a:rPr lang="en-US" sz="4000" b="1" kern="0" dirty="0">
                <a:solidFill>
                  <a:schemeClr val="accent1">
                    <a:lumMod val="50000"/>
                  </a:schemeClr>
                </a:solidFill>
                <a:latin typeface="+mj-lt"/>
              </a:rPr>
              <a:t>ROM</a:t>
            </a:r>
          </a:p>
          <a:p>
            <a:pPr marL="742950" lvl="1" indent="-285750" fontAlgn="base">
              <a:spcBef>
                <a:spcPct val="20000"/>
              </a:spcBef>
              <a:spcAft>
                <a:spcPct val="0"/>
              </a:spcAft>
            </a:pPr>
            <a:r>
              <a:rPr lang="en-US" sz="4000" b="1" kern="0" dirty="0">
                <a:solidFill>
                  <a:schemeClr val="accent1">
                    <a:lumMod val="50000"/>
                  </a:schemeClr>
                </a:solidFill>
                <a:latin typeface="+mj-lt"/>
              </a:rPr>
              <a:t>Long term updateable storage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Smart card:</a:t>
            </a:r>
            <a:endParaRPr lang="en-US" sz="6600" dirty="0">
              <a:solidFill>
                <a:schemeClr val="accent6">
                  <a:lumMod val="75000"/>
                </a:schemeClr>
              </a:solidFill>
            </a:endParaRPr>
          </a:p>
        </p:txBody>
      </p:sp>
      <p:sp>
        <p:nvSpPr>
          <p:cNvPr id="4" name="Rectangle 3"/>
          <p:cNvSpPr/>
          <p:nvPr/>
        </p:nvSpPr>
        <p:spPr>
          <a:xfrm>
            <a:off x="228600" y="1828800"/>
            <a:ext cx="8305800" cy="2923877"/>
          </a:xfrm>
          <a:prstGeom prst="rect">
            <a:avLst/>
          </a:prstGeom>
        </p:spPr>
        <p:txBody>
          <a:bodyPr wrap="square">
            <a:spAutoFit/>
          </a:bodyPr>
          <a:lstStyle/>
          <a:p>
            <a:pPr marL="742950" lvl="1" indent="-285750" fontAlgn="base">
              <a:spcBef>
                <a:spcPct val="20000"/>
              </a:spcBef>
              <a:spcAft>
                <a:spcPct val="0"/>
              </a:spcAft>
            </a:pPr>
            <a:r>
              <a:rPr lang="en-US" sz="4000" b="1" kern="0" dirty="0">
                <a:solidFill>
                  <a:schemeClr val="accent1">
                    <a:lumMod val="50000"/>
                  </a:schemeClr>
                </a:solidFill>
                <a:latin typeface="+mj-lt"/>
              </a:rPr>
              <a:t>Credit cards with a chip</a:t>
            </a:r>
          </a:p>
          <a:p>
            <a:pPr marL="742950" lvl="1" indent="-285750" fontAlgn="base">
              <a:spcBef>
                <a:spcPct val="20000"/>
              </a:spcBef>
              <a:spcAft>
                <a:spcPct val="0"/>
              </a:spcAft>
            </a:pPr>
            <a:r>
              <a:rPr lang="en-US" sz="4000" kern="0" dirty="0">
                <a:latin typeface="+mj-lt"/>
              </a:rPr>
              <a:t>Chip stores data</a:t>
            </a:r>
          </a:p>
          <a:p>
            <a:pPr marL="742950" lvl="1" indent="-285750" fontAlgn="base">
              <a:spcBef>
                <a:spcPct val="20000"/>
              </a:spcBef>
              <a:spcAft>
                <a:spcPct val="0"/>
              </a:spcAft>
            </a:pPr>
            <a:r>
              <a:rPr lang="en-US" sz="4000" kern="0" dirty="0">
                <a:latin typeface="+mj-lt"/>
              </a:rPr>
              <a:t>May be used as </a:t>
            </a:r>
            <a:r>
              <a:rPr lang="en-US" sz="4000" b="1" kern="0" dirty="0">
                <a:solidFill>
                  <a:schemeClr val="accent1">
                    <a:lumMod val="50000"/>
                  </a:schemeClr>
                </a:solidFill>
                <a:latin typeface="+mj-lt"/>
              </a:rPr>
              <a:t>electronic cash</a:t>
            </a:r>
          </a:p>
          <a:p>
            <a:pPr marL="742950" lvl="1" indent="-285750" fontAlgn="base">
              <a:spcBef>
                <a:spcPct val="20000"/>
              </a:spcBef>
              <a:spcAft>
                <a:spcPct val="0"/>
              </a:spcAft>
            </a:pPr>
            <a:r>
              <a:rPr lang="en-US" sz="4000" kern="0" dirty="0">
                <a:latin typeface="+mj-lt"/>
              </a:rPr>
              <a:t>Hotels use for </a:t>
            </a:r>
            <a:r>
              <a:rPr lang="en-US" sz="4000" b="1" kern="0" dirty="0">
                <a:solidFill>
                  <a:schemeClr val="accent1">
                    <a:lumMod val="50000"/>
                  </a:schemeClr>
                </a:solidFill>
                <a:latin typeface="+mj-lt"/>
              </a:rPr>
              <a:t>electronic keys</a:t>
            </a:r>
          </a:p>
        </p:txBody>
      </p:sp>
      <p:pic>
        <p:nvPicPr>
          <p:cNvPr id="6" name="Picture 2" descr="F:\ICT fundamentals\Sawyer\chapter05images\saw8293x_p0532.jpg"/>
          <p:cNvPicPr>
            <a:picLocks noChangeAspect="1" noChangeArrowheads="1"/>
          </p:cNvPicPr>
          <p:nvPr/>
        </p:nvPicPr>
        <p:blipFill>
          <a:blip r:embed="rId3" cstate="print"/>
          <a:srcRect/>
          <a:stretch>
            <a:fillRect/>
          </a:stretch>
        </p:blipFill>
        <p:spPr bwMode="auto">
          <a:xfrm>
            <a:off x="6248400" y="152400"/>
            <a:ext cx="2386013" cy="1563687"/>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Solid State Disks (SSD):</a:t>
            </a:r>
            <a:endParaRPr lang="en-US" sz="6600" dirty="0">
              <a:solidFill>
                <a:schemeClr val="accent6">
                  <a:lumMod val="75000"/>
                </a:schemeClr>
              </a:solidFill>
            </a:endParaRPr>
          </a:p>
        </p:txBody>
      </p:sp>
      <p:sp>
        <p:nvSpPr>
          <p:cNvPr id="4" name="Rectangle 3"/>
          <p:cNvSpPr/>
          <p:nvPr/>
        </p:nvSpPr>
        <p:spPr>
          <a:xfrm>
            <a:off x="76200" y="1524000"/>
            <a:ext cx="8458200" cy="3662541"/>
          </a:xfrm>
          <a:prstGeom prst="rect">
            <a:avLst/>
          </a:prstGeom>
        </p:spPr>
        <p:txBody>
          <a:bodyPr wrap="square">
            <a:spAutoFit/>
          </a:bodyPr>
          <a:lstStyle/>
          <a:p>
            <a:pPr marL="742950" lvl="1" indent="-285750" fontAlgn="base">
              <a:spcBef>
                <a:spcPct val="20000"/>
              </a:spcBef>
              <a:spcAft>
                <a:spcPct val="0"/>
              </a:spcAft>
            </a:pPr>
            <a:r>
              <a:rPr lang="en-US" sz="4000" kern="0" dirty="0">
                <a:solidFill>
                  <a:srgbClr val="000000"/>
                </a:solidFill>
                <a:latin typeface="+mj-lt"/>
              </a:rPr>
              <a:t>Large amount of </a:t>
            </a:r>
            <a:r>
              <a:rPr lang="en-US" sz="4000" b="1" kern="0" dirty="0">
                <a:solidFill>
                  <a:schemeClr val="accent1">
                    <a:lumMod val="50000"/>
                  </a:schemeClr>
                </a:solidFill>
                <a:latin typeface="+mj-lt"/>
              </a:rPr>
              <a:t>SDRAM</a:t>
            </a:r>
          </a:p>
          <a:p>
            <a:pPr marL="742950" lvl="1" indent="-285750" fontAlgn="base">
              <a:spcBef>
                <a:spcPct val="20000"/>
              </a:spcBef>
              <a:spcAft>
                <a:spcPct val="0"/>
              </a:spcAft>
            </a:pPr>
            <a:r>
              <a:rPr lang="en-US" sz="4000" kern="0" dirty="0">
                <a:solidFill>
                  <a:srgbClr val="000000"/>
                </a:solidFill>
                <a:latin typeface="+mj-lt"/>
              </a:rPr>
              <a:t>Extremely</a:t>
            </a:r>
            <a:r>
              <a:rPr lang="en-US" sz="4000" b="1" kern="0" dirty="0">
                <a:solidFill>
                  <a:srgbClr val="000000"/>
                </a:solidFill>
                <a:latin typeface="+mj-lt"/>
              </a:rPr>
              <a:t> </a:t>
            </a:r>
            <a:r>
              <a:rPr lang="en-US" sz="4000" b="1" kern="0" dirty="0">
                <a:solidFill>
                  <a:schemeClr val="accent1">
                    <a:lumMod val="50000"/>
                  </a:schemeClr>
                </a:solidFill>
                <a:latin typeface="+mj-lt"/>
              </a:rPr>
              <a:t>fast</a:t>
            </a:r>
          </a:p>
          <a:p>
            <a:pPr marL="742950" lvl="1" indent="-285750" fontAlgn="base">
              <a:spcBef>
                <a:spcPct val="20000"/>
              </a:spcBef>
              <a:spcAft>
                <a:spcPct val="0"/>
              </a:spcAft>
            </a:pPr>
            <a:r>
              <a:rPr lang="en-US" sz="4000" b="1" i="1" kern="0" dirty="0">
                <a:solidFill>
                  <a:schemeClr val="accent1">
                    <a:lumMod val="50000"/>
                  </a:schemeClr>
                </a:solidFill>
                <a:latin typeface="+mj-lt"/>
              </a:rPr>
              <a:t>Volatile</a:t>
            </a:r>
            <a:r>
              <a:rPr lang="en-US" sz="4000" b="1" kern="0" dirty="0">
                <a:solidFill>
                  <a:srgbClr val="000000"/>
                </a:solidFill>
                <a:latin typeface="+mj-lt"/>
              </a:rPr>
              <a:t> </a:t>
            </a:r>
            <a:r>
              <a:rPr lang="en-US" sz="4000" kern="0" dirty="0">
                <a:solidFill>
                  <a:srgbClr val="000000"/>
                </a:solidFill>
                <a:latin typeface="+mj-lt"/>
              </a:rPr>
              <a:t>storage</a:t>
            </a:r>
          </a:p>
          <a:p>
            <a:pPr marL="742950" lvl="1" indent="-285750" fontAlgn="base">
              <a:spcBef>
                <a:spcPct val="20000"/>
              </a:spcBef>
              <a:spcAft>
                <a:spcPct val="0"/>
              </a:spcAft>
            </a:pPr>
            <a:r>
              <a:rPr lang="en-US" sz="4000" b="1" kern="0" dirty="0">
                <a:solidFill>
                  <a:schemeClr val="accent1">
                    <a:lumMod val="50000"/>
                  </a:schemeClr>
                </a:solidFill>
                <a:latin typeface="+mj-lt"/>
              </a:rPr>
              <a:t>Require battery backups</a:t>
            </a:r>
          </a:p>
          <a:p>
            <a:pPr marL="742950" lvl="1" indent="-285750" fontAlgn="base">
              <a:spcBef>
                <a:spcPct val="20000"/>
              </a:spcBef>
              <a:spcAft>
                <a:spcPct val="0"/>
              </a:spcAft>
            </a:pPr>
            <a:r>
              <a:rPr lang="en-US" sz="4000" kern="0" dirty="0">
                <a:solidFill>
                  <a:srgbClr val="000000"/>
                </a:solidFill>
                <a:latin typeface="+mj-lt"/>
              </a:rPr>
              <a:t>Most have </a:t>
            </a:r>
            <a:r>
              <a:rPr lang="en-US" sz="4000" b="1" kern="0" dirty="0">
                <a:solidFill>
                  <a:schemeClr val="tx2">
                    <a:lumMod val="75000"/>
                  </a:schemeClr>
                </a:solidFill>
                <a:latin typeface="+mj-lt"/>
              </a:rPr>
              <a:t>hard disks copying data</a:t>
            </a:r>
          </a:p>
        </p:txBody>
      </p:sp>
      <p:pic>
        <p:nvPicPr>
          <p:cNvPr id="1026" name="Picture 2"/>
          <p:cNvPicPr>
            <a:picLocks noChangeAspect="1" noChangeArrowheads="1"/>
          </p:cNvPicPr>
          <p:nvPr/>
        </p:nvPicPr>
        <p:blipFill>
          <a:blip r:embed="rId3"/>
          <a:srcRect/>
          <a:stretch>
            <a:fillRect/>
          </a:stretch>
        </p:blipFill>
        <p:spPr bwMode="auto">
          <a:xfrm>
            <a:off x="6858000" y="1219200"/>
            <a:ext cx="1905000" cy="19907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514600"/>
            <a:ext cx="8077200" cy="1470025"/>
          </a:xfrm>
        </p:spPr>
        <p:txBody>
          <a:bodyPr>
            <a:noAutofit/>
          </a:bodyPr>
          <a:lstStyle/>
          <a:p>
            <a:pPr>
              <a:lnSpc>
                <a:spcPts val="6000"/>
              </a:lnSpc>
            </a:pPr>
            <a:r>
              <a:rPr lang="en-US" sz="7200" dirty="0">
                <a:solidFill>
                  <a:schemeClr val="accent6">
                    <a:lumMod val="75000"/>
                  </a:schemeClr>
                </a:solidFill>
              </a:rPr>
              <a:t>Performance </a:t>
            </a:r>
            <a:br>
              <a:rPr lang="en-US" sz="7200" dirty="0">
                <a:solidFill>
                  <a:schemeClr val="accent6">
                    <a:lumMod val="75000"/>
                  </a:schemeClr>
                </a:solidFill>
              </a:rPr>
            </a:br>
            <a:r>
              <a:rPr lang="en-US" sz="7200" b="1" dirty="0">
                <a:solidFill>
                  <a:schemeClr val="accent6">
                    <a:lumMod val="75000"/>
                  </a:schemeClr>
                </a:solidFill>
              </a:rPr>
              <a:t>comparison</a:t>
            </a:r>
            <a:br>
              <a:rPr lang="en-US" sz="6600" dirty="0">
                <a:solidFill>
                  <a:schemeClr val="accent6">
                    <a:lumMod val="75000"/>
                  </a:schemeClr>
                </a:solidFill>
              </a:rPr>
            </a:br>
            <a:endParaRPr lang="en-US" sz="6600" dirty="0">
              <a:solidFill>
                <a:schemeClr val="accent6">
                  <a:lumMod val="75000"/>
                </a:schemeClr>
              </a:solidFill>
            </a:endParaRPr>
          </a:p>
        </p:txBody>
      </p:sp>
      <p:grpSp>
        <p:nvGrpSpPr>
          <p:cNvPr id="11" name="Group 10"/>
          <p:cNvGrpSpPr/>
          <p:nvPr/>
        </p:nvGrpSpPr>
        <p:grpSpPr>
          <a:xfrm>
            <a:off x="7010400" y="2133600"/>
            <a:ext cx="533400" cy="2058194"/>
            <a:chOff x="4418806" y="3886200"/>
            <a:chExt cx="306388" cy="2058194"/>
          </a:xfrm>
        </p:grpSpPr>
        <p:cxnSp>
          <p:nvCxnSpPr>
            <p:cNvPr id="4" name="Straight Connector 3"/>
            <p:cNvCxnSpPr/>
            <p:nvPr/>
          </p:nvCxnSpPr>
          <p:spPr>
            <a:xfrm rot="5400000" flipH="1" flipV="1">
              <a:off x="3657600" y="5181600"/>
              <a:ext cx="1524000" cy="1588"/>
            </a:xfrm>
            <a:prstGeom prst="line">
              <a:avLst/>
            </a:prstGeom>
            <a:ln w="190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flipH="1" flipV="1">
              <a:off x="3542506" y="4914900"/>
              <a:ext cx="2058194" cy="794"/>
            </a:xfrm>
            <a:prstGeom prst="line">
              <a:avLst/>
            </a:prstGeom>
            <a:ln w="1905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4076700" y="5295106"/>
              <a:ext cx="1296194" cy="794"/>
            </a:xfrm>
            <a:prstGeom prst="line">
              <a:avLst/>
            </a:prstGeom>
            <a:ln w="190500">
              <a:solidFill>
                <a:schemeClr val="tx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15"/>
          <p:cNvGrpSpPr/>
          <p:nvPr/>
        </p:nvGrpSpPr>
        <p:grpSpPr>
          <a:xfrm>
            <a:off x="1905000" y="376239"/>
            <a:ext cx="7162800" cy="6253161"/>
            <a:chOff x="1981200" y="604839"/>
            <a:chExt cx="7162800" cy="6253161"/>
          </a:xfrm>
        </p:grpSpPr>
        <p:pic>
          <p:nvPicPr>
            <p:cNvPr id="17" name="Picture 9" descr="E:\Powerpoint Presentations\Chap07\Chapter Figures\Fig7-04 mod.jpg"/>
            <p:cNvPicPr>
              <a:picLocks noChangeAspect="1" noChangeArrowheads="1"/>
            </p:cNvPicPr>
            <p:nvPr/>
          </p:nvPicPr>
          <p:blipFill>
            <a:blip r:embed="rId3"/>
            <a:srcRect/>
            <a:stretch>
              <a:fillRect/>
            </a:stretch>
          </p:blipFill>
          <p:spPr bwMode="auto">
            <a:xfrm>
              <a:off x="1981200" y="966788"/>
              <a:ext cx="7162800" cy="5891212"/>
            </a:xfrm>
            <a:prstGeom prst="rect">
              <a:avLst/>
            </a:prstGeom>
            <a:noFill/>
          </p:spPr>
        </p:pic>
        <p:sp>
          <p:nvSpPr>
            <p:cNvPr id="18" name="Text Box 10"/>
            <p:cNvSpPr txBox="1">
              <a:spLocks noChangeArrowheads="1"/>
            </p:cNvSpPr>
            <p:nvPr/>
          </p:nvSpPr>
          <p:spPr bwMode="auto">
            <a:xfrm>
              <a:off x="4953000" y="1981200"/>
              <a:ext cx="1447800" cy="707886"/>
            </a:xfrm>
            <a:prstGeom prst="rect">
              <a:avLst/>
            </a:prstGeom>
            <a:noFill/>
            <a:ln w="57150">
              <a:noFill/>
              <a:miter lim="800000"/>
              <a:headEnd/>
              <a:tailEnd/>
            </a:ln>
            <a:effectLst/>
          </p:spPr>
          <p:txBody>
            <a:bodyPr>
              <a:spAutoFit/>
            </a:bodyPr>
            <a:lstStyle/>
            <a:p>
              <a:pPr algn="l" rtl="0"/>
              <a:r>
                <a:rPr lang="en-US" sz="4000" b="1" kern="1200" dirty="0">
                  <a:solidFill>
                    <a:prstClr val="black"/>
                  </a:solidFill>
                  <a:latin typeface="Calibri"/>
                  <a:ea typeface="+mn-ea"/>
                  <a:cs typeface="+mn-cs"/>
                </a:rPr>
                <a:t>RAM</a:t>
              </a:r>
            </a:p>
          </p:txBody>
        </p:sp>
        <p:sp>
          <p:nvSpPr>
            <p:cNvPr id="19" name="Text Box 11"/>
            <p:cNvSpPr txBox="1">
              <a:spLocks noChangeArrowheads="1"/>
            </p:cNvSpPr>
            <p:nvPr/>
          </p:nvSpPr>
          <p:spPr bwMode="auto">
            <a:xfrm>
              <a:off x="4114800" y="4052888"/>
              <a:ext cx="3124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Compact Disc</a:t>
              </a:r>
            </a:p>
          </p:txBody>
        </p:sp>
        <p:sp>
          <p:nvSpPr>
            <p:cNvPr id="20" name="Text Box 12"/>
            <p:cNvSpPr txBox="1">
              <a:spLocks noChangeArrowheads="1"/>
            </p:cNvSpPr>
            <p:nvPr/>
          </p:nvSpPr>
          <p:spPr bwMode="auto">
            <a:xfrm>
              <a:off x="4267200" y="5043488"/>
              <a:ext cx="2743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Floppy Disk</a:t>
              </a:r>
            </a:p>
          </p:txBody>
        </p:sp>
        <p:sp>
          <p:nvSpPr>
            <p:cNvPr id="21" name="Text Box 13"/>
            <p:cNvSpPr txBox="1">
              <a:spLocks noChangeArrowheads="1"/>
            </p:cNvSpPr>
            <p:nvPr/>
          </p:nvSpPr>
          <p:spPr bwMode="auto">
            <a:xfrm>
              <a:off x="4800600" y="6019800"/>
              <a:ext cx="1447800" cy="707886"/>
            </a:xfrm>
            <a:prstGeom prst="rect">
              <a:avLst/>
            </a:prstGeom>
            <a:noFill/>
            <a:ln w="57150">
              <a:noFill/>
              <a:miter lim="800000"/>
              <a:headEnd/>
              <a:tailEnd/>
            </a:ln>
            <a:effectLst/>
          </p:spPr>
          <p:txBody>
            <a:bodyPr>
              <a:spAutoFit/>
            </a:bodyPr>
            <a:lstStyle/>
            <a:p>
              <a:pPr algn="l" rtl="0"/>
              <a:r>
                <a:rPr lang="en-US" sz="4000" b="1" kern="1200" dirty="0">
                  <a:solidFill>
                    <a:prstClr val="black"/>
                  </a:solidFill>
                  <a:latin typeface="Calibri"/>
                  <a:ea typeface="+mn-ea"/>
                  <a:cs typeface="+mn-cs"/>
                </a:rPr>
                <a:t>Tape</a:t>
              </a:r>
            </a:p>
          </p:txBody>
        </p:sp>
        <p:sp>
          <p:nvSpPr>
            <p:cNvPr id="22" name="Text Box 14"/>
            <p:cNvSpPr txBox="1">
              <a:spLocks noChangeArrowheads="1"/>
            </p:cNvSpPr>
            <p:nvPr/>
          </p:nvSpPr>
          <p:spPr bwMode="auto">
            <a:xfrm>
              <a:off x="4419600" y="3062288"/>
              <a:ext cx="2362200" cy="707886"/>
            </a:xfrm>
            <a:prstGeom prst="rect">
              <a:avLst/>
            </a:prstGeom>
            <a:noFill/>
            <a:ln w="57150">
              <a:noFill/>
              <a:miter lim="800000"/>
              <a:headEnd/>
              <a:tailEnd/>
            </a:ln>
            <a:effectLst/>
          </p:spPr>
          <p:txBody>
            <a:bodyPr wrap="square">
              <a:spAutoFit/>
            </a:bodyPr>
            <a:lstStyle/>
            <a:p>
              <a:pPr algn="l" rtl="0"/>
              <a:r>
                <a:rPr lang="en-US" sz="4000" b="1" kern="1200" dirty="0">
                  <a:solidFill>
                    <a:prstClr val="black"/>
                  </a:solidFill>
                  <a:latin typeface="Calibri"/>
                  <a:ea typeface="+mn-ea"/>
                  <a:cs typeface="+mn-cs"/>
                </a:rPr>
                <a:t>Hard Disk</a:t>
              </a:r>
            </a:p>
          </p:txBody>
        </p:sp>
        <p:grpSp>
          <p:nvGrpSpPr>
            <p:cNvPr id="4" name="Group 27"/>
            <p:cNvGrpSpPr>
              <a:grpSpLocks/>
            </p:cNvGrpSpPr>
            <p:nvPr/>
          </p:nvGrpSpPr>
          <p:grpSpPr bwMode="auto">
            <a:xfrm>
              <a:off x="2209800" y="604839"/>
              <a:ext cx="3124200" cy="6024571"/>
              <a:chOff x="1392" y="381"/>
              <a:chExt cx="1968" cy="3795"/>
            </a:xfrm>
          </p:grpSpPr>
          <p:sp>
            <p:nvSpPr>
              <p:cNvPr id="34" name="Text Box 15"/>
              <p:cNvSpPr txBox="1">
                <a:spLocks noChangeArrowheads="1"/>
              </p:cNvSpPr>
              <p:nvPr/>
            </p:nvSpPr>
            <p:spPr bwMode="auto">
              <a:xfrm>
                <a:off x="2064" y="2208"/>
                <a:ext cx="480" cy="231"/>
              </a:xfrm>
              <a:prstGeom prst="rect">
                <a:avLst/>
              </a:prstGeom>
              <a:noFill/>
              <a:ln w="57150">
                <a:noFill/>
                <a:miter lim="800000"/>
                <a:headEnd/>
                <a:tailEnd/>
              </a:ln>
              <a:effectLst/>
            </p:spPr>
            <p:txBody>
              <a:bodyPr>
                <a:spAutoFit/>
              </a:bodyPr>
              <a:lstStyle/>
              <a:p>
                <a:pPr algn="l" rtl="0"/>
                <a:r>
                  <a:rPr lang="en-US" kern="1200">
                    <a:solidFill>
                      <a:prstClr val="black"/>
                    </a:solidFill>
                    <a:latin typeface="Calibri"/>
                    <a:ea typeface="+mn-ea"/>
                    <a:cs typeface="+mn-cs"/>
                  </a:rPr>
                  <a:t>cost</a:t>
                </a:r>
              </a:p>
            </p:txBody>
          </p:sp>
          <p:sp>
            <p:nvSpPr>
              <p:cNvPr id="35" name="Line 17"/>
              <p:cNvSpPr>
                <a:spLocks noChangeShapeType="1"/>
              </p:cNvSpPr>
              <p:nvPr/>
            </p:nvSpPr>
            <p:spPr bwMode="auto">
              <a:xfrm flipH="1">
                <a:off x="1392" y="2448"/>
                <a:ext cx="960" cy="1728"/>
              </a:xfrm>
              <a:prstGeom prst="line">
                <a:avLst/>
              </a:prstGeom>
              <a:noFill/>
              <a:ln w="57150">
                <a:solidFill>
                  <a:srgbClr val="FFFF00"/>
                </a:solidFill>
                <a:round/>
                <a:headEnd/>
                <a:tailEnd type="triangle" w="med" len="med"/>
              </a:ln>
              <a:effectLst/>
            </p:spPr>
            <p:txBody>
              <a:bodyPr anchor="ctr">
                <a:spAutoFit/>
              </a:bodyPr>
              <a:lstStyle/>
              <a:p>
                <a:pPr algn="l" rtl="0"/>
                <a:endParaRPr lang="th-TH" kern="1200">
                  <a:solidFill>
                    <a:prstClr val="black"/>
                  </a:solidFill>
                  <a:latin typeface="Calibri"/>
                  <a:ea typeface="+mn-ea"/>
                  <a:cs typeface="Cordia New"/>
                </a:endParaRPr>
              </a:p>
            </p:txBody>
          </p:sp>
          <p:sp>
            <p:nvSpPr>
              <p:cNvPr id="36" name="Line 18"/>
              <p:cNvSpPr>
                <a:spLocks noChangeShapeType="1"/>
              </p:cNvSpPr>
              <p:nvPr/>
            </p:nvSpPr>
            <p:spPr bwMode="auto">
              <a:xfrm flipV="1">
                <a:off x="2496" y="720"/>
                <a:ext cx="864" cy="1488"/>
              </a:xfrm>
              <a:prstGeom prst="line">
                <a:avLst/>
              </a:prstGeom>
              <a:noFill/>
              <a:ln w="57150">
                <a:solidFill>
                  <a:srgbClr val="FFFF00"/>
                </a:solidFill>
                <a:round/>
                <a:headEnd/>
                <a:tailEnd type="triangle" w="med" len="med"/>
              </a:ln>
              <a:effectLst/>
            </p:spPr>
            <p:txBody>
              <a:bodyPr wrap="none" anchor="ctr">
                <a:spAutoFit/>
              </a:bodyPr>
              <a:lstStyle/>
              <a:p>
                <a:pPr algn="l" rtl="0"/>
                <a:endParaRPr lang="th-TH" kern="1200">
                  <a:solidFill>
                    <a:prstClr val="black"/>
                  </a:solidFill>
                  <a:latin typeface="Calibri"/>
                  <a:ea typeface="+mn-ea"/>
                  <a:cs typeface="Cordia New"/>
                </a:endParaRPr>
              </a:p>
            </p:txBody>
          </p:sp>
          <p:sp>
            <p:nvSpPr>
              <p:cNvPr id="37" name="Text Box 21"/>
              <p:cNvSpPr txBox="1">
                <a:spLocks noChangeArrowheads="1"/>
              </p:cNvSpPr>
              <p:nvPr/>
            </p:nvSpPr>
            <p:spPr bwMode="auto">
              <a:xfrm rot="17958735">
                <a:off x="889" y="2986"/>
                <a:ext cx="1659" cy="368"/>
              </a:xfrm>
              <a:prstGeom prst="rect">
                <a:avLst/>
              </a:prstGeom>
              <a:noFill/>
              <a:ln w="57150">
                <a:noFill/>
                <a:miter lim="800000"/>
                <a:headEnd/>
                <a:tailEnd/>
              </a:ln>
              <a:effectLst/>
            </p:spPr>
            <p:txBody>
              <a:bodyPr wrap="square">
                <a:spAutoFit/>
              </a:bodyPr>
              <a:lstStyle/>
              <a:p>
                <a:pPr algn="l" rtl="0"/>
                <a:r>
                  <a:rPr lang="en-US" sz="3200" kern="1200" dirty="0">
                    <a:solidFill>
                      <a:srgbClr val="FFFF00"/>
                    </a:solidFill>
                    <a:latin typeface="Calibri"/>
                    <a:ea typeface="+mn-ea"/>
                    <a:cs typeface="+mn-cs"/>
                  </a:rPr>
                  <a:t>less expensive</a:t>
                </a:r>
              </a:p>
            </p:txBody>
          </p:sp>
          <p:sp>
            <p:nvSpPr>
              <p:cNvPr id="38" name="Text Box 22"/>
              <p:cNvSpPr txBox="1">
                <a:spLocks noChangeArrowheads="1"/>
              </p:cNvSpPr>
              <p:nvPr/>
            </p:nvSpPr>
            <p:spPr bwMode="auto">
              <a:xfrm rot="17958735">
                <a:off x="1786" y="1150"/>
                <a:ext cx="1906" cy="368"/>
              </a:xfrm>
              <a:prstGeom prst="rect">
                <a:avLst/>
              </a:prstGeom>
              <a:noFill/>
              <a:ln w="57150">
                <a:noFill/>
                <a:miter lim="800000"/>
                <a:headEnd/>
                <a:tailEnd/>
              </a:ln>
              <a:effectLst/>
            </p:spPr>
            <p:txBody>
              <a:bodyPr wrap="square">
                <a:spAutoFit/>
              </a:bodyPr>
              <a:lstStyle/>
              <a:p>
                <a:pPr algn="l" rtl="0"/>
                <a:r>
                  <a:rPr lang="en-US" sz="3200" kern="1200" dirty="0">
                    <a:solidFill>
                      <a:srgbClr val="FFFF00"/>
                    </a:solidFill>
                    <a:latin typeface="Calibri"/>
                    <a:ea typeface="+mn-ea"/>
                    <a:cs typeface="+mn-cs"/>
                  </a:rPr>
                  <a:t>more expensive</a:t>
                </a:r>
                <a:endParaRPr lang="en-US" kern="1200" dirty="0">
                  <a:solidFill>
                    <a:srgbClr val="FFFF00"/>
                  </a:solidFill>
                  <a:latin typeface="Calibri"/>
                  <a:ea typeface="+mn-ea"/>
                  <a:cs typeface="+mn-cs"/>
                </a:endParaRPr>
              </a:p>
            </p:txBody>
          </p:sp>
        </p:grpSp>
        <p:grpSp>
          <p:nvGrpSpPr>
            <p:cNvPr id="5" name="Group 26"/>
            <p:cNvGrpSpPr>
              <a:grpSpLocks/>
            </p:cNvGrpSpPr>
            <p:nvPr/>
          </p:nvGrpSpPr>
          <p:grpSpPr bwMode="auto">
            <a:xfrm>
              <a:off x="5791200" y="1143002"/>
              <a:ext cx="3124200" cy="5486407"/>
              <a:chOff x="3648" y="720"/>
              <a:chExt cx="1968" cy="3456"/>
            </a:xfrm>
          </p:grpSpPr>
          <p:sp>
            <p:nvSpPr>
              <p:cNvPr id="29" name="Text Box 16"/>
              <p:cNvSpPr txBox="1">
                <a:spLocks noChangeArrowheads="1"/>
              </p:cNvSpPr>
              <p:nvPr/>
            </p:nvSpPr>
            <p:spPr bwMode="auto">
              <a:xfrm>
                <a:off x="4464" y="2208"/>
                <a:ext cx="672" cy="231"/>
              </a:xfrm>
              <a:prstGeom prst="rect">
                <a:avLst/>
              </a:prstGeom>
              <a:noFill/>
              <a:ln w="57150">
                <a:noFill/>
                <a:miter lim="800000"/>
                <a:headEnd/>
                <a:tailEnd/>
              </a:ln>
              <a:effectLst/>
            </p:spPr>
            <p:txBody>
              <a:bodyPr>
                <a:spAutoFit/>
              </a:bodyPr>
              <a:lstStyle/>
              <a:p>
                <a:pPr algn="l" rtl="0"/>
                <a:r>
                  <a:rPr lang="en-US" kern="1200">
                    <a:solidFill>
                      <a:prstClr val="black"/>
                    </a:solidFill>
                    <a:latin typeface="Calibri"/>
                    <a:ea typeface="+mn-ea"/>
                    <a:cs typeface="+mn-cs"/>
                  </a:rPr>
                  <a:t>speed</a:t>
                </a:r>
              </a:p>
            </p:txBody>
          </p:sp>
          <p:sp>
            <p:nvSpPr>
              <p:cNvPr id="30" name="Line 19"/>
              <p:cNvSpPr>
                <a:spLocks noChangeShapeType="1"/>
              </p:cNvSpPr>
              <p:nvPr/>
            </p:nvSpPr>
            <p:spPr bwMode="auto">
              <a:xfrm>
                <a:off x="4656" y="2448"/>
                <a:ext cx="960" cy="1728"/>
              </a:xfrm>
              <a:prstGeom prst="line">
                <a:avLst/>
              </a:prstGeom>
              <a:noFill/>
              <a:ln w="57150">
                <a:solidFill>
                  <a:srgbClr val="FFFF00"/>
                </a:solidFill>
                <a:round/>
                <a:headEnd/>
                <a:tailEnd type="triangle" w="med" len="med"/>
              </a:ln>
              <a:effectLst/>
            </p:spPr>
            <p:txBody>
              <a:bodyPr anchor="ctr">
                <a:spAutoFit/>
              </a:bodyPr>
              <a:lstStyle/>
              <a:p>
                <a:pPr algn="l" rtl="0"/>
                <a:endParaRPr lang="th-TH" kern="1200">
                  <a:solidFill>
                    <a:prstClr val="black"/>
                  </a:solidFill>
                  <a:latin typeface="Calibri"/>
                  <a:ea typeface="+mn-ea"/>
                  <a:cs typeface="Cordia New"/>
                </a:endParaRPr>
              </a:p>
            </p:txBody>
          </p:sp>
          <p:sp>
            <p:nvSpPr>
              <p:cNvPr id="31" name="Line 20"/>
              <p:cNvSpPr>
                <a:spLocks noChangeShapeType="1"/>
              </p:cNvSpPr>
              <p:nvPr/>
            </p:nvSpPr>
            <p:spPr bwMode="auto">
              <a:xfrm flipH="1" flipV="1">
                <a:off x="3648" y="720"/>
                <a:ext cx="864" cy="1488"/>
              </a:xfrm>
              <a:prstGeom prst="line">
                <a:avLst/>
              </a:prstGeom>
              <a:noFill/>
              <a:ln w="57150">
                <a:solidFill>
                  <a:srgbClr val="FFFF00"/>
                </a:solidFill>
                <a:round/>
                <a:headEnd/>
                <a:tailEnd type="triangle" w="med" len="med"/>
              </a:ln>
              <a:effectLst/>
            </p:spPr>
            <p:txBody>
              <a:bodyPr wrap="none" anchor="ctr">
                <a:spAutoFit/>
              </a:bodyPr>
              <a:lstStyle/>
              <a:p>
                <a:pPr algn="l" rtl="0"/>
                <a:endParaRPr lang="th-TH" kern="1200">
                  <a:solidFill>
                    <a:prstClr val="black"/>
                  </a:solidFill>
                  <a:latin typeface="Calibri"/>
                  <a:ea typeface="+mn-ea"/>
                  <a:cs typeface="Cordia New"/>
                </a:endParaRPr>
              </a:p>
            </p:txBody>
          </p:sp>
          <p:sp>
            <p:nvSpPr>
              <p:cNvPr id="32" name="Text Box 23"/>
              <p:cNvSpPr txBox="1">
                <a:spLocks noChangeArrowheads="1"/>
              </p:cNvSpPr>
              <p:nvPr/>
            </p:nvSpPr>
            <p:spPr bwMode="auto">
              <a:xfrm rot="3542035">
                <a:off x="3783" y="1207"/>
                <a:ext cx="1008" cy="368"/>
              </a:xfrm>
              <a:prstGeom prst="rect">
                <a:avLst/>
              </a:prstGeom>
              <a:noFill/>
              <a:ln w="57150">
                <a:noFill/>
                <a:miter lim="800000"/>
                <a:headEnd/>
                <a:tailEnd/>
              </a:ln>
              <a:effectLst/>
            </p:spPr>
            <p:txBody>
              <a:bodyPr>
                <a:spAutoFit/>
              </a:bodyPr>
              <a:lstStyle/>
              <a:p>
                <a:pPr algn="l" rtl="0"/>
                <a:r>
                  <a:rPr lang="en-US" sz="3200" kern="1200" dirty="0">
                    <a:solidFill>
                      <a:srgbClr val="FFFF00"/>
                    </a:solidFill>
                    <a:latin typeface="Calibri"/>
                    <a:ea typeface="+mn-ea"/>
                    <a:cs typeface="+mn-cs"/>
                  </a:rPr>
                  <a:t>faster</a:t>
                </a:r>
              </a:p>
            </p:txBody>
          </p:sp>
          <p:sp>
            <p:nvSpPr>
              <p:cNvPr id="33" name="Text Box 24"/>
              <p:cNvSpPr txBox="1">
                <a:spLocks noChangeArrowheads="1"/>
              </p:cNvSpPr>
              <p:nvPr/>
            </p:nvSpPr>
            <p:spPr bwMode="auto">
              <a:xfrm rot="3542035">
                <a:off x="4709" y="2911"/>
                <a:ext cx="1008" cy="368"/>
              </a:xfrm>
              <a:prstGeom prst="rect">
                <a:avLst/>
              </a:prstGeom>
              <a:noFill/>
              <a:ln w="57150">
                <a:noFill/>
                <a:miter lim="800000"/>
                <a:headEnd/>
                <a:tailEnd/>
              </a:ln>
              <a:effectLst/>
            </p:spPr>
            <p:txBody>
              <a:bodyPr>
                <a:spAutoFit/>
              </a:bodyPr>
              <a:lstStyle/>
              <a:p>
                <a:pPr algn="l" rtl="0"/>
                <a:r>
                  <a:rPr lang="en-US" sz="3200" kern="1200">
                    <a:solidFill>
                      <a:srgbClr val="FFFF00"/>
                    </a:solidFill>
                    <a:latin typeface="Calibri"/>
                    <a:ea typeface="+mn-ea"/>
                    <a:cs typeface="+mn-cs"/>
                  </a:rPr>
                  <a:t>slower</a:t>
                </a:r>
              </a:p>
            </p:txBody>
          </p:sp>
        </p:grpSp>
      </p:grpSp>
      <p:sp>
        <p:nvSpPr>
          <p:cNvPr id="2" name="Title 1"/>
          <p:cNvSpPr>
            <a:spLocks noGrp="1"/>
          </p:cNvSpPr>
          <p:nvPr>
            <p:ph type="ctrTitle"/>
          </p:nvPr>
        </p:nvSpPr>
        <p:spPr>
          <a:xfrm>
            <a:off x="76200" y="533400"/>
            <a:ext cx="4495800" cy="1470025"/>
          </a:xfrm>
        </p:spPr>
        <p:txBody>
          <a:bodyPr>
            <a:noAutofit/>
          </a:bodyPr>
          <a:lstStyle/>
          <a:p>
            <a:pPr>
              <a:lnSpc>
                <a:spcPts val="6000"/>
              </a:lnSpc>
            </a:pPr>
            <a:r>
              <a:rPr lang="en-US" sz="6600" dirty="0">
                <a:solidFill>
                  <a:schemeClr val="accent6">
                    <a:lumMod val="75000"/>
                  </a:schemeClr>
                </a:solidFill>
              </a:rPr>
              <a:t>Storage </a:t>
            </a:r>
            <a:br>
              <a:rPr lang="en-US" sz="6600" dirty="0">
                <a:solidFill>
                  <a:schemeClr val="accent6">
                    <a:lumMod val="75000"/>
                  </a:schemeClr>
                </a:solidFill>
              </a:rPr>
            </a:br>
            <a:r>
              <a:rPr lang="en-US" sz="6600" dirty="0">
                <a:solidFill>
                  <a:schemeClr val="accent6">
                    <a:lumMod val="75000"/>
                  </a:schemeClr>
                </a:solidFill>
              </a:rPr>
              <a:t>hierarchy</a:t>
            </a:r>
            <a:r>
              <a:rPr lang="en-US" sz="6600" b="1" dirty="0">
                <a:solidFill>
                  <a:schemeClr val="accent6">
                    <a:lumMod val="75000"/>
                  </a:schemeClr>
                </a:solidFill>
              </a:rPr>
              <a:t> </a:t>
            </a:r>
            <a:br>
              <a:rPr lang="en-US" sz="6600" dirty="0">
                <a:solidFill>
                  <a:schemeClr val="accent6">
                    <a:lumMod val="75000"/>
                  </a:schemeClr>
                </a:solidFill>
              </a:rPr>
            </a:br>
            <a:endParaRPr lang="en-US" sz="6600" dirty="0">
              <a:solidFill>
                <a:schemeClr val="accent6">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304800" y="457200"/>
            <a:ext cx="8153400" cy="2923877"/>
          </a:xfrm>
          <a:prstGeom prst="rect">
            <a:avLst/>
          </a:prstGeom>
          <a:ln>
            <a:solidFill>
              <a:schemeClr val="tx1"/>
            </a:solidFill>
          </a:ln>
        </p:spPr>
        <p:txBody>
          <a:bodyPr wrap="square">
            <a:spAutoFit/>
          </a:bodyPr>
          <a:lstStyle/>
          <a:p>
            <a:pPr algn="l" rtl="0"/>
            <a:r>
              <a:rPr lang="en-US" sz="4400" b="1" i="1" kern="1200" dirty="0">
                <a:solidFill>
                  <a:schemeClr val="accent6">
                    <a:lumMod val="75000"/>
                  </a:schemeClr>
                </a:solidFill>
                <a:latin typeface="Tahoma" pitchFamily="34" charset="0"/>
                <a:cs typeface="Tahoma" pitchFamily="34" charset="0"/>
              </a:rPr>
              <a:t>Average access time</a:t>
            </a:r>
          </a:p>
          <a:p>
            <a:pPr marL="514350" lvl="1" indent="-514350" algn="l" rtl="0"/>
            <a:r>
              <a:rPr lang="en-US" sz="3200" kern="1200" dirty="0">
                <a:solidFill>
                  <a:srgbClr val="FFFF00"/>
                </a:solidFill>
                <a:latin typeface="Calibri"/>
                <a:ea typeface="+mn-ea"/>
                <a:cs typeface="+mn-cs"/>
              </a:rPr>
              <a:t>Depends on</a:t>
            </a:r>
            <a:r>
              <a:rPr lang="en-US" sz="3200" b="1" kern="1200" dirty="0">
                <a:solidFill>
                  <a:srgbClr val="FFFF00"/>
                </a:solidFill>
                <a:latin typeface="Calibri"/>
                <a:ea typeface="+mn-ea"/>
                <a:cs typeface="+mn-cs"/>
              </a:rPr>
              <a:t> </a:t>
            </a:r>
            <a:r>
              <a:rPr lang="en-US" sz="3600" b="1" kern="1200" dirty="0">
                <a:solidFill>
                  <a:schemeClr val="bg1"/>
                </a:solidFill>
                <a:latin typeface="Calibri"/>
                <a:ea typeface="+mn-ea"/>
                <a:cs typeface="+mn-cs"/>
              </a:rPr>
              <a:t>1)</a:t>
            </a:r>
            <a:r>
              <a:rPr lang="en-US" sz="3600" kern="1200" dirty="0">
                <a:solidFill>
                  <a:schemeClr val="bg1"/>
                </a:solidFill>
                <a:latin typeface="Calibri"/>
                <a:ea typeface="+mn-ea"/>
                <a:cs typeface="+mn-cs"/>
              </a:rPr>
              <a:t> </a:t>
            </a:r>
            <a:r>
              <a:rPr lang="en-US" sz="3200" kern="1200" dirty="0">
                <a:solidFill>
                  <a:srgbClr val="FFFF00"/>
                </a:solidFill>
                <a:latin typeface="Calibri"/>
                <a:ea typeface="+mn-ea"/>
                <a:cs typeface="+mn-cs"/>
              </a:rPr>
              <a:t>RPM, </a:t>
            </a:r>
            <a:r>
              <a:rPr lang="en-US" sz="3600" b="1" kern="1200" dirty="0">
                <a:solidFill>
                  <a:schemeClr val="bg1"/>
                </a:solidFill>
                <a:latin typeface="Calibri"/>
                <a:ea typeface="+mn-ea"/>
                <a:cs typeface="+mn-cs"/>
              </a:rPr>
              <a:t>2) </a:t>
            </a:r>
            <a:r>
              <a:rPr lang="en-US" sz="3200" kern="1200" dirty="0">
                <a:solidFill>
                  <a:srgbClr val="FFFF00"/>
                </a:solidFill>
                <a:latin typeface="Calibri"/>
                <a:ea typeface="+mn-ea"/>
                <a:cs typeface="+mn-cs"/>
              </a:rPr>
              <a:t>time to access track</a:t>
            </a:r>
          </a:p>
          <a:p>
            <a:pPr marL="457200" lvl="1" algn="l" rtl="0"/>
            <a:endParaRPr lang="en-US" sz="1000" kern="1200" dirty="0">
              <a:solidFill>
                <a:srgbClr val="FFFF00"/>
              </a:solidFill>
              <a:latin typeface="Calibri"/>
              <a:ea typeface="+mn-ea"/>
              <a:cs typeface="+mn-cs"/>
            </a:endParaRPr>
          </a:p>
          <a:p>
            <a:pPr algn="l" rtl="0"/>
            <a:r>
              <a:rPr lang="en-US" sz="3200" b="1" kern="1200" dirty="0">
                <a:solidFill>
                  <a:schemeClr val="bg1"/>
                </a:solidFill>
                <a:latin typeface="Calibri"/>
                <a:ea typeface="+mn-ea"/>
                <a:cs typeface="+mn-cs"/>
              </a:rPr>
              <a:t>Hard disk</a:t>
            </a:r>
            <a:r>
              <a:rPr lang="en-US" sz="3200" kern="1200" dirty="0">
                <a:solidFill>
                  <a:srgbClr val="FFFF00"/>
                </a:solidFill>
                <a:latin typeface="Calibri"/>
                <a:ea typeface="+mn-ea"/>
                <a:cs typeface="+mn-cs"/>
              </a:rPr>
              <a:t>: </a:t>
            </a:r>
            <a:r>
              <a:rPr lang="en-US" sz="3600" b="1" kern="1200" dirty="0">
                <a:solidFill>
                  <a:srgbClr val="FFFF00"/>
                </a:solidFill>
                <a:latin typeface="Calibri"/>
                <a:ea typeface="+mn-ea"/>
                <a:cs typeface="+mn-cs"/>
              </a:rPr>
              <a:t>6</a:t>
            </a:r>
            <a:r>
              <a:rPr lang="en-US" sz="3200" kern="1200" dirty="0">
                <a:solidFill>
                  <a:srgbClr val="FFFF00"/>
                </a:solidFill>
                <a:latin typeface="Calibri"/>
                <a:ea typeface="+mn-ea"/>
                <a:cs typeface="+mn-cs"/>
              </a:rPr>
              <a:t> to </a:t>
            </a:r>
            <a:r>
              <a:rPr lang="en-US" sz="3600" b="1" kern="1200" dirty="0">
                <a:solidFill>
                  <a:srgbClr val="FFFF00"/>
                </a:solidFill>
                <a:latin typeface="Calibri"/>
                <a:ea typeface="+mn-ea"/>
                <a:cs typeface="+mn-cs"/>
              </a:rPr>
              <a:t>12</a:t>
            </a:r>
            <a:r>
              <a:rPr lang="en-US" sz="3200" kern="1200" dirty="0">
                <a:solidFill>
                  <a:srgbClr val="FFFF00"/>
                </a:solidFill>
                <a:latin typeface="Calibri"/>
                <a:ea typeface="+mn-ea"/>
                <a:cs typeface="+mn-cs"/>
              </a:rPr>
              <a:t> ms; </a:t>
            </a:r>
            <a:r>
              <a:rPr lang="en-US" sz="3200" b="1" kern="1200" dirty="0">
                <a:solidFill>
                  <a:schemeClr val="bg1"/>
                </a:solidFill>
                <a:latin typeface="Calibri"/>
                <a:ea typeface="+mn-ea"/>
                <a:cs typeface="+mn-cs"/>
              </a:rPr>
              <a:t>CD drive: </a:t>
            </a:r>
            <a:r>
              <a:rPr lang="en-US" sz="3600" b="1" kern="1200" dirty="0">
                <a:solidFill>
                  <a:srgbClr val="FFFF00"/>
                </a:solidFill>
                <a:latin typeface="Calibri"/>
                <a:ea typeface="+mn-ea"/>
                <a:cs typeface="+mn-cs"/>
              </a:rPr>
              <a:t>80</a:t>
            </a:r>
            <a:r>
              <a:rPr lang="en-US" sz="3200" kern="1200" dirty="0">
                <a:solidFill>
                  <a:srgbClr val="FFFF00"/>
                </a:solidFill>
                <a:latin typeface="Calibri"/>
                <a:ea typeface="+mn-ea"/>
                <a:cs typeface="+mn-cs"/>
              </a:rPr>
              <a:t> to </a:t>
            </a:r>
            <a:r>
              <a:rPr lang="en-US" sz="3600" b="1" kern="1200" dirty="0">
                <a:solidFill>
                  <a:srgbClr val="FFFF00"/>
                </a:solidFill>
                <a:latin typeface="Calibri"/>
                <a:ea typeface="+mn-ea"/>
                <a:cs typeface="+mn-cs"/>
              </a:rPr>
              <a:t>800</a:t>
            </a:r>
            <a:r>
              <a:rPr lang="en-US" sz="3200" kern="1200" dirty="0">
                <a:solidFill>
                  <a:srgbClr val="FFFF00"/>
                </a:solidFill>
                <a:latin typeface="Calibri"/>
                <a:ea typeface="+mn-ea"/>
                <a:cs typeface="+mn-cs"/>
              </a:rPr>
              <a:t> ms</a:t>
            </a:r>
            <a:endParaRPr lang="en-US" sz="3200" b="1" kern="1200" dirty="0">
              <a:solidFill>
                <a:srgbClr val="FFFF00"/>
              </a:solidFill>
              <a:latin typeface="Calibri"/>
              <a:ea typeface="+mn-ea"/>
              <a:cs typeface="+mn-cs"/>
            </a:endParaRPr>
          </a:p>
          <a:p>
            <a:pPr algn="l" rtl="0"/>
            <a:endParaRPr lang="en-US" sz="1000" b="1" kern="1200" dirty="0">
              <a:solidFill>
                <a:srgbClr val="F79646">
                  <a:lumMod val="50000"/>
                </a:srgbClr>
              </a:solidFill>
              <a:latin typeface="Calibri"/>
              <a:ea typeface="+mn-ea"/>
              <a:cs typeface="+mn-cs"/>
            </a:endParaRPr>
          </a:p>
          <a:p>
            <a:pPr algn="l" rtl="0"/>
            <a:endParaRPr lang="en-US" sz="1600" kern="1200" dirty="0">
              <a:solidFill>
                <a:srgbClr val="FFFF00"/>
              </a:solidFill>
              <a:latin typeface="Calibri"/>
              <a:ea typeface="+mn-ea"/>
              <a:cs typeface="+mn-cs"/>
            </a:endParaRPr>
          </a:p>
          <a:p>
            <a:pPr algn="l" rtl="0"/>
            <a:r>
              <a:rPr lang="en-US" sz="3200" kern="1200" dirty="0">
                <a:solidFill>
                  <a:srgbClr val="FFFF00"/>
                </a:solidFill>
                <a:latin typeface="Calibri"/>
                <a:ea typeface="+mn-ea"/>
                <a:cs typeface="+mn-cs"/>
              </a:rPr>
              <a:t>In contrast, RAM access time is in nanoseconds</a:t>
            </a:r>
            <a:endParaRPr lang="en-US" sz="4400" kern="1200" dirty="0">
              <a:solidFill>
                <a:srgbClr val="FFFF00"/>
              </a:solidFill>
              <a:latin typeface="Calibri"/>
              <a:ea typeface="+mn-ea"/>
              <a:cs typeface="+mn-cs"/>
            </a:endParaRPr>
          </a:p>
        </p:txBody>
      </p:sp>
      <p:sp>
        <p:nvSpPr>
          <p:cNvPr id="5" name="Rectangle 4"/>
          <p:cNvSpPr/>
          <p:nvPr/>
        </p:nvSpPr>
        <p:spPr>
          <a:xfrm>
            <a:off x="304800" y="3780877"/>
            <a:ext cx="8153400" cy="2696123"/>
          </a:xfrm>
          <a:prstGeom prst="rect">
            <a:avLst/>
          </a:prstGeom>
          <a:ln>
            <a:solidFill>
              <a:schemeClr val="tx1"/>
            </a:solidFill>
          </a:ln>
        </p:spPr>
        <p:txBody>
          <a:bodyPr wrap="square">
            <a:spAutoFit/>
          </a:bodyPr>
          <a:lstStyle/>
          <a:p>
            <a:pPr rtl="0"/>
            <a:r>
              <a:rPr lang="en-US" sz="4400" b="1" i="1" kern="1200" dirty="0">
                <a:solidFill>
                  <a:schemeClr val="accent6">
                    <a:lumMod val="75000"/>
                  </a:schemeClr>
                </a:solidFill>
                <a:latin typeface="Tahoma" pitchFamily="34" charset="0"/>
                <a:cs typeface="Tahoma" pitchFamily="34" charset="0"/>
              </a:rPr>
              <a:t>Transfer rate</a:t>
            </a:r>
          </a:p>
          <a:p>
            <a:pPr marL="457200" lvl="1" rtl="0"/>
            <a:endParaRPr lang="en-US" sz="1000" kern="1200" dirty="0">
              <a:solidFill>
                <a:prstClr val="black"/>
              </a:solidFill>
              <a:latin typeface="Calibri"/>
              <a:ea typeface="+mn-ea"/>
              <a:cs typeface="+mn-cs"/>
            </a:endParaRPr>
          </a:p>
          <a:p>
            <a:pPr rtl="0"/>
            <a:r>
              <a:rPr lang="en-US" sz="3200" kern="1200" dirty="0">
                <a:solidFill>
                  <a:schemeClr val="bg1"/>
                </a:solidFill>
                <a:latin typeface="Calibri"/>
                <a:ea typeface="+mn-ea"/>
                <a:cs typeface="+mn-cs"/>
              </a:rPr>
              <a:t>Hard disk: </a:t>
            </a:r>
            <a:r>
              <a:rPr lang="en-US" sz="3600" b="1" kern="1200" dirty="0">
                <a:solidFill>
                  <a:srgbClr val="FFFF00"/>
                </a:solidFill>
                <a:latin typeface="Calibri"/>
                <a:ea typeface="+mn-ea"/>
                <a:cs typeface="+mn-cs"/>
              </a:rPr>
              <a:t>15 – 160 </a:t>
            </a:r>
            <a:r>
              <a:rPr lang="en-US" sz="3200" kern="1200" dirty="0">
                <a:solidFill>
                  <a:srgbClr val="FFFF00"/>
                </a:solidFill>
                <a:latin typeface="Calibri"/>
                <a:ea typeface="+mn-ea"/>
                <a:cs typeface="+mn-cs"/>
              </a:rPr>
              <a:t>Mbps; </a:t>
            </a:r>
          </a:p>
          <a:p>
            <a:pPr rtl="0"/>
            <a:r>
              <a:rPr lang="en-US" sz="3200" kern="1200" dirty="0">
                <a:solidFill>
                  <a:schemeClr val="bg1"/>
                </a:solidFill>
                <a:latin typeface="Calibri"/>
                <a:ea typeface="+mn-ea"/>
                <a:cs typeface="+mn-cs"/>
              </a:rPr>
              <a:t>CD drive: </a:t>
            </a:r>
            <a:r>
              <a:rPr lang="en-US" sz="3200" kern="1200" dirty="0">
                <a:solidFill>
                  <a:srgbClr val="FFFF00"/>
                </a:solidFill>
                <a:latin typeface="Calibri"/>
                <a:ea typeface="+mn-ea"/>
                <a:cs typeface="+mn-cs"/>
              </a:rPr>
              <a:t>base rate= </a:t>
            </a:r>
            <a:r>
              <a:rPr lang="en-US" sz="3600" b="1" kern="1200" dirty="0">
                <a:solidFill>
                  <a:srgbClr val="FFFF00"/>
                </a:solidFill>
                <a:latin typeface="Calibri"/>
                <a:ea typeface="+mn-ea"/>
                <a:cs typeface="+mn-cs"/>
              </a:rPr>
              <a:t>150</a:t>
            </a:r>
            <a:r>
              <a:rPr lang="en-US" sz="3200" kern="1200" dirty="0">
                <a:solidFill>
                  <a:srgbClr val="FFFF00"/>
                </a:solidFill>
                <a:latin typeface="Calibri"/>
                <a:ea typeface="+mn-ea"/>
                <a:cs typeface="+mn-cs"/>
              </a:rPr>
              <a:t> Kbps; </a:t>
            </a:r>
            <a:r>
              <a:rPr lang="en-US" sz="3600" b="1" kern="1200" dirty="0">
                <a:solidFill>
                  <a:srgbClr val="FFFF00"/>
                </a:solidFill>
                <a:latin typeface="Calibri"/>
                <a:ea typeface="+mn-ea"/>
                <a:cs typeface="+mn-cs"/>
              </a:rPr>
              <a:t>24</a:t>
            </a:r>
            <a:r>
              <a:rPr lang="en-US" sz="3200" kern="1200" dirty="0">
                <a:solidFill>
                  <a:srgbClr val="FFFF00"/>
                </a:solidFill>
                <a:latin typeface="Calibri"/>
                <a:ea typeface="+mn-ea"/>
                <a:cs typeface="+mn-cs"/>
              </a:rPr>
              <a:t>x; </a:t>
            </a:r>
            <a:r>
              <a:rPr lang="en-US" sz="3600" b="1" kern="1200" dirty="0">
                <a:solidFill>
                  <a:srgbClr val="FFFF00"/>
                </a:solidFill>
                <a:latin typeface="Calibri"/>
                <a:ea typeface="+mn-ea"/>
                <a:cs typeface="+mn-cs"/>
              </a:rPr>
              <a:t>48</a:t>
            </a:r>
            <a:r>
              <a:rPr lang="en-US" sz="3200" kern="1200" dirty="0">
                <a:solidFill>
                  <a:srgbClr val="FFFF00"/>
                </a:solidFill>
                <a:latin typeface="Calibri"/>
                <a:ea typeface="+mn-ea"/>
                <a:cs typeface="+mn-cs"/>
              </a:rPr>
              <a:t>x</a:t>
            </a:r>
          </a:p>
          <a:p>
            <a:pPr marL="285750" indent="-285750" rtl="0" fontAlgn="base">
              <a:spcBef>
                <a:spcPct val="20000"/>
              </a:spcBef>
              <a:spcAft>
                <a:spcPct val="0"/>
              </a:spcAft>
            </a:pPr>
            <a:r>
              <a:rPr lang="en-US" sz="3200" dirty="0">
                <a:solidFill>
                  <a:schemeClr val="bg1"/>
                </a:solidFill>
                <a:latin typeface="Calibri"/>
                <a:ea typeface="+mn-ea"/>
                <a:cs typeface="+mn-cs"/>
              </a:rPr>
              <a:t>Floppy disks: </a:t>
            </a:r>
            <a:r>
              <a:rPr lang="en-US" sz="3600" b="1" dirty="0">
                <a:solidFill>
                  <a:srgbClr val="FFFF00"/>
                </a:solidFill>
                <a:latin typeface="Calibri"/>
                <a:ea typeface="+mn-ea"/>
                <a:cs typeface="+mn-cs"/>
              </a:rPr>
              <a:t>45</a:t>
            </a:r>
            <a:r>
              <a:rPr lang="en-US" sz="3200" dirty="0">
                <a:solidFill>
                  <a:srgbClr val="FFFF00"/>
                </a:solidFill>
                <a:latin typeface="Calibri"/>
                <a:ea typeface="+mn-ea"/>
                <a:cs typeface="+mn-cs"/>
              </a:rPr>
              <a:t> Kbps</a:t>
            </a:r>
            <a:endParaRPr lang="en-US" sz="1000" b="1" kern="1200" dirty="0">
              <a:solidFill>
                <a:srgbClr val="FFFF00"/>
              </a:solidFill>
              <a:latin typeface="Calibri"/>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882775"/>
            <a:ext cx="9144000" cy="1470025"/>
          </a:xfrm>
        </p:spPr>
        <p:txBody>
          <a:bodyPr>
            <a:noAutofit/>
          </a:bodyPr>
          <a:lstStyle/>
          <a:p>
            <a:pPr>
              <a:lnSpc>
                <a:spcPts val="6000"/>
              </a:lnSpc>
            </a:pPr>
            <a:r>
              <a:rPr lang="en-US" sz="6600" dirty="0">
                <a:solidFill>
                  <a:schemeClr val="accent6">
                    <a:lumMod val="75000"/>
                  </a:schemeClr>
                </a:solidFill>
              </a:rPr>
              <a:t>How is storage used by </a:t>
            </a:r>
            <a:br>
              <a:rPr lang="en-US" sz="6600" dirty="0">
                <a:solidFill>
                  <a:schemeClr val="accent6">
                    <a:lumMod val="75000"/>
                  </a:schemeClr>
                </a:solidFill>
              </a:rPr>
            </a:br>
            <a:r>
              <a:rPr lang="en-US" sz="6600" b="1" dirty="0">
                <a:solidFill>
                  <a:schemeClr val="accent6">
                    <a:lumMod val="75000"/>
                  </a:schemeClr>
                </a:solidFill>
              </a:rPr>
              <a:t>operating systems</a:t>
            </a:r>
            <a:br>
              <a:rPr lang="en-US" sz="8000" dirty="0">
                <a:solidFill>
                  <a:schemeClr val="accent6">
                    <a:lumMod val="75000"/>
                  </a:schemeClr>
                </a:solidFill>
              </a:rPr>
            </a:br>
            <a:br>
              <a:rPr lang="en-US" sz="6600" dirty="0">
                <a:solidFill>
                  <a:schemeClr val="accent6">
                    <a:lumMod val="75000"/>
                  </a:schemeClr>
                </a:solidFill>
              </a:rPr>
            </a:br>
            <a:endParaRPr lang="en-US" sz="6600" dirty="0">
              <a:solidFill>
                <a:schemeClr val="accent6">
                  <a:lumMod val="75000"/>
                </a:schemeClr>
              </a:solidFill>
            </a:endParaRPr>
          </a:p>
        </p:txBody>
      </p:sp>
      <p:grpSp>
        <p:nvGrpSpPr>
          <p:cNvPr id="3" name="Group 5"/>
          <p:cNvGrpSpPr/>
          <p:nvPr/>
        </p:nvGrpSpPr>
        <p:grpSpPr>
          <a:xfrm rot="2333176">
            <a:off x="6892497" y="1920217"/>
            <a:ext cx="1714804" cy="2657325"/>
            <a:chOff x="534240" y="108649"/>
            <a:chExt cx="1714804" cy="2657325"/>
          </a:xfrm>
        </p:grpSpPr>
        <p:sp>
          <p:nvSpPr>
            <p:cNvPr id="5" name="Rectangle 4"/>
            <p:cNvSpPr/>
            <p:nvPr/>
          </p:nvSpPr>
          <p:spPr>
            <a:xfrm rot="19241039">
              <a:off x="791192" y="314971"/>
              <a:ext cx="867545" cy="1862048"/>
            </a:xfrm>
            <a:prstGeom prst="rect">
              <a:avLst/>
            </a:prstGeom>
          </p:spPr>
          <p:txBody>
            <a:bodyPr wrap="none">
              <a:spAutoFit/>
            </a:bodyPr>
            <a:lstStyle/>
            <a:p>
              <a:pPr algn="l" rtl="0"/>
              <a:r>
                <a:rPr lang="en-US" sz="11500" kern="1200" dirty="0">
                  <a:ln cap="rnd" cmpd="thickThin">
                    <a:solidFill>
                      <a:prstClr val="black"/>
                    </a:solidFill>
                    <a:bevel/>
                  </a:ln>
                  <a:solidFill>
                    <a:srgbClr val="1F497D">
                      <a:lumMod val="40000"/>
                      <a:lumOff val="60000"/>
                    </a:srgbClr>
                  </a:solidFill>
                  <a:latin typeface="Calibri"/>
                  <a:ea typeface="+mn-ea"/>
                  <a:cs typeface="+mn-cs"/>
                </a:rPr>
                <a:t>?</a:t>
              </a:r>
              <a:endParaRPr lang="en-US" sz="8000" kern="1200" dirty="0">
                <a:solidFill>
                  <a:srgbClr val="1F497D">
                    <a:lumMod val="40000"/>
                    <a:lumOff val="60000"/>
                  </a:srgbClr>
                </a:solidFill>
                <a:latin typeface="Calibri"/>
                <a:ea typeface="+mn-ea"/>
                <a:cs typeface="+mn-cs"/>
              </a:endParaRPr>
            </a:p>
          </p:txBody>
        </p:sp>
        <p:grpSp>
          <p:nvGrpSpPr>
            <p:cNvPr id="4" name="Group 9"/>
            <p:cNvGrpSpPr/>
            <p:nvPr/>
          </p:nvGrpSpPr>
          <p:grpSpPr>
            <a:xfrm>
              <a:off x="534240" y="108649"/>
              <a:ext cx="1714804" cy="2657325"/>
              <a:chOff x="534240" y="108649"/>
              <a:chExt cx="1714804" cy="2657325"/>
            </a:xfrm>
          </p:grpSpPr>
          <p:sp>
            <p:nvSpPr>
              <p:cNvPr id="7" name="Rectangle 6"/>
              <p:cNvSpPr/>
              <p:nvPr/>
            </p:nvSpPr>
            <p:spPr>
              <a:xfrm rot="20169128">
                <a:off x="1243641" y="108649"/>
                <a:ext cx="1005403" cy="2215991"/>
              </a:xfrm>
              <a:prstGeom prst="rect">
                <a:avLst/>
              </a:prstGeom>
              <a:ln>
                <a:noFill/>
              </a:ln>
            </p:spPr>
            <p:txBody>
              <a:bodyPr wrap="none">
                <a:spAutoFit/>
              </a:bodyPr>
              <a:lstStyle/>
              <a:p>
                <a:pPr algn="l" rtl="0"/>
                <a:r>
                  <a:rPr lang="en-US" sz="13800" kern="1200" dirty="0">
                    <a:ln cap="rnd" cmpd="thickThin">
                      <a:solidFill>
                        <a:prstClr val="black"/>
                      </a:solidFill>
                      <a:bevel/>
                    </a:ln>
                    <a:solidFill>
                      <a:prstClr val="white"/>
                    </a:solidFill>
                    <a:latin typeface="Calibri"/>
                    <a:ea typeface="+mn-ea"/>
                    <a:cs typeface="+mn-cs"/>
                  </a:rPr>
                  <a:t>?</a:t>
                </a:r>
                <a:endParaRPr lang="en-US" sz="8800" kern="1200" dirty="0">
                  <a:solidFill>
                    <a:prstClr val="white"/>
                  </a:solidFill>
                  <a:latin typeface="Calibri"/>
                  <a:ea typeface="+mn-ea"/>
                  <a:cs typeface="+mn-cs"/>
                </a:endParaRPr>
              </a:p>
            </p:txBody>
          </p:sp>
          <p:sp>
            <p:nvSpPr>
              <p:cNvPr id="8" name="Rectangle 7"/>
              <p:cNvSpPr/>
              <p:nvPr/>
            </p:nvSpPr>
            <p:spPr>
              <a:xfrm rot="19258157">
                <a:off x="534240" y="549983"/>
                <a:ext cx="1465152" cy="2215991"/>
              </a:xfrm>
              <a:prstGeom prst="rect">
                <a:avLst/>
              </a:prstGeom>
              <a:scene3d>
                <a:camera prst="orthographicFront">
                  <a:rot lat="0" lon="10200000" rev="600000"/>
                </a:camera>
                <a:lightRig rig="threePt" dir="t"/>
              </a:scene3d>
            </p:spPr>
            <p:txBody>
              <a:bodyPr wrap="square">
                <a:spAutoFit/>
              </a:bodyPr>
              <a:lstStyle/>
              <a:p>
                <a:pPr algn="l" rtl="0"/>
                <a:r>
                  <a:rPr lang="en-US" sz="13800" kern="1200" dirty="0">
                    <a:ln cap="rnd" cmpd="thickThin">
                      <a:solidFill>
                        <a:prstClr val="black"/>
                      </a:solidFill>
                      <a:bevel/>
                    </a:ln>
                    <a:solidFill>
                      <a:srgbClr val="FFFF00"/>
                    </a:solidFill>
                    <a:latin typeface="Calibri"/>
                    <a:ea typeface="+mn-ea"/>
                    <a:cs typeface="+mn-cs"/>
                  </a:rPr>
                  <a:t>?</a:t>
                </a:r>
                <a:endParaRPr lang="en-US" sz="8800" kern="1200" dirty="0">
                  <a:solidFill>
                    <a:srgbClr val="FFFF00"/>
                  </a:solidFill>
                  <a:latin typeface="Calibri"/>
                  <a:ea typeface="+mn-ea"/>
                  <a:cs typeface="+mn-cs"/>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8077200" cy="1470025"/>
          </a:xfrm>
        </p:spPr>
        <p:txBody>
          <a:bodyPr>
            <a:noAutofit/>
          </a:bodyPr>
          <a:lstStyle/>
          <a:p>
            <a:pPr>
              <a:lnSpc>
                <a:spcPts val="6000"/>
              </a:lnSpc>
            </a:pPr>
            <a:r>
              <a:rPr lang="en-US" sz="6600" dirty="0">
                <a:solidFill>
                  <a:schemeClr val="accent6">
                    <a:lumMod val="75000"/>
                  </a:schemeClr>
                </a:solidFill>
              </a:rPr>
              <a:t>Hierarchy of </a:t>
            </a:r>
            <a:br>
              <a:rPr lang="en-US" sz="6600" dirty="0">
                <a:solidFill>
                  <a:schemeClr val="accent6">
                    <a:lumMod val="75000"/>
                  </a:schemeClr>
                </a:solidFill>
              </a:rPr>
            </a:br>
            <a:r>
              <a:rPr lang="en-US" sz="6600" b="1" dirty="0">
                <a:solidFill>
                  <a:schemeClr val="accent6">
                    <a:lumMod val="75000"/>
                  </a:schemeClr>
                </a:solidFill>
              </a:rPr>
              <a:t>memory/ storage </a:t>
            </a:r>
            <a:br>
              <a:rPr lang="en-US" sz="6600" dirty="0">
                <a:solidFill>
                  <a:schemeClr val="accent6">
                    <a:lumMod val="75000"/>
                  </a:schemeClr>
                </a:solidFill>
              </a:rPr>
            </a:br>
            <a:r>
              <a:rPr lang="en-US" sz="6600" dirty="0">
                <a:solidFill>
                  <a:schemeClr val="accent6">
                    <a:lumMod val="75000"/>
                  </a:schemeClr>
                </a:solidFill>
              </a:rPr>
              <a:t>devices</a:t>
            </a:r>
            <a:br>
              <a:rPr lang="en-US" sz="6600" b="1" dirty="0">
                <a:solidFill>
                  <a:schemeClr val="accent6">
                    <a:lumMod val="75000"/>
                  </a:schemeClr>
                </a:solidFill>
              </a:rPr>
            </a:br>
            <a:br>
              <a:rPr lang="en-US" sz="6600" dirty="0">
                <a:solidFill>
                  <a:schemeClr val="accent6">
                    <a:lumMod val="75000"/>
                  </a:schemeClr>
                </a:solidFill>
              </a:rPr>
            </a:br>
            <a:endParaRPr lang="en-US" sz="6600" dirty="0">
              <a:solidFill>
                <a:schemeClr val="accent6">
                  <a:lumMod val="75000"/>
                </a:schemeClr>
              </a:solidFill>
            </a:endParaRPr>
          </a:p>
        </p:txBody>
      </p:sp>
      <p:sp>
        <p:nvSpPr>
          <p:cNvPr id="9" name="Isosceles Triangle 8"/>
          <p:cNvSpPr/>
          <p:nvPr/>
        </p:nvSpPr>
        <p:spPr>
          <a:xfrm>
            <a:off x="4648200" y="2514600"/>
            <a:ext cx="4038600" cy="3657600"/>
          </a:xfrm>
          <a:prstGeom prst="triangle">
            <a:avLst/>
          </a:prstGeom>
          <a:solidFill>
            <a:schemeClr val="tx1"/>
          </a:solidFill>
          <a:ln w="762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105400" y="5410200"/>
            <a:ext cx="31242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86400" y="4646612"/>
            <a:ext cx="23622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43600" y="3886200"/>
            <a:ext cx="1447800" cy="1588"/>
          </a:xfrm>
          <a:prstGeom prst="line">
            <a:avLst/>
          </a:prstGeom>
          <a:ln w="38100"/>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15000" y="5562600"/>
            <a:ext cx="1828800" cy="584775"/>
          </a:xfrm>
          <a:prstGeom prst="rect">
            <a:avLst/>
          </a:prstGeom>
          <a:noFill/>
        </p:spPr>
        <p:txBody>
          <a:bodyPr wrap="square" rtlCol="0">
            <a:spAutoFit/>
          </a:bodyPr>
          <a:lstStyle/>
          <a:p>
            <a:r>
              <a:rPr lang="en-US" sz="3200" b="1" dirty="0">
                <a:solidFill>
                  <a:schemeClr val="accent6">
                    <a:lumMod val="75000"/>
                  </a:schemeClr>
                </a:solidFill>
              </a:rPr>
              <a:t>Hard Disk</a:t>
            </a:r>
            <a:endParaRPr lang="en-US" sz="1600" b="1" dirty="0">
              <a:solidFill>
                <a:schemeClr val="accent6">
                  <a:lumMod val="75000"/>
                </a:schemeClr>
              </a:solidFill>
            </a:endParaRPr>
          </a:p>
        </p:txBody>
      </p:sp>
      <p:sp>
        <p:nvSpPr>
          <p:cNvPr id="26" name="TextBox 25"/>
          <p:cNvSpPr txBox="1"/>
          <p:nvPr/>
        </p:nvSpPr>
        <p:spPr>
          <a:xfrm>
            <a:off x="6172200" y="4673025"/>
            <a:ext cx="1219200" cy="584775"/>
          </a:xfrm>
          <a:prstGeom prst="rect">
            <a:avLst/>
          </a:prstGeom>
          <a:noFill/>
        </p:spPr>
        <p:txBody>
          <a:bodyPr wrap="square" rtlCol="0">
            <a:spAutoFit/>
          </a:bodyPr>
          <a:lstStyle/>
          <a:p>
            <a:r>
              <a:rPr lang="en-US" sz="3200" b="1" dirty="0">
                <a:solidFill>
                  <a:schemeClr val="accent6">
                    <a:lumMod val="75000"/>
                  </a:schemeClr>
                </a:solidFill>
              </a:rPr>
              <a:t>RAM</a:t>
            </a:r>
            <a:endParaRPr lang="en-US" sz="1600" b="1" dirty="0">
              <a:solidFill>
                <a:schemeClr val="accent6">
                  <a:lumMod val="75000"/>
                </a:schemeClr>
              </a:solidFill>
            </a:endParaRPr>
          </a:p>
        </p:txBody>
      </p:sp>
      <p:sp>
        <p:nvSpPr>
          <p:cNvPr id="27" name="TextBox 26"/>
          <p:cNvSpPr txBox="1"/>
          <p:nvPr/>
        </p:nvSpPr>
        <p:spPr>
          <a:xfrm>
            <a:off x="6096000" y="3962400"/>
            <a:ext cx="1371600" cy="584775"/>
          </a:xfrm>
          <a:prstGeom prst="rect">
            <a:avLst/>
          </a:prstGeom>
          <a:noFill/>
        </p:spPr>
        <p:txBody>
          <a:bodyPr wrap="square" rtlCol="0">
            <a:spAutoFit/>
          </a:bodyPr>
          <a:lstStyle/>
          <a:p>
            <a:r>
              <a:rPr lang="en-US" sz="3200" b="1" dirty="0">
                <a:solidFill>
                  <a:schemeClr val="accent6">
                    <a:lumMod val="75000"/>
                  </a:schemeClr>
                </a:solidFill>
              </a:rPr>
              <a:t>Cache</a:t>
            </a:r>
            <a:endParaRPr lang="en-US" sz="1600" b="1" dirty="0">
              <a:solidFill>
                <a:schemeClr val="accent6">
                  <a:lumMod val="75000"/>
                </a:schemeClr>
              </a:solidFill>
            </a:endParaRPr>
          </a:p>
        </p:txBody>
      </p:sp>
      <p:sp>
        <p:nvSpPr>
          <p:cNvPr id="28" name="TextBox 27"/>
          <p:cNvSpPr txBox="1"/>
          <p:nvPr/>
        </p:nvSpPr>
        <p:spPr>
          <a:xfrm>
            <a:off x="6248400" y="3225225"/>
            <a:ext cx="990600" cy="584775"/>
          </a:xfrm>
          <a:prstGeom prst="rect">
            <a:avLst/>
          </a:prstGeom>
          <a:noFill/>
        </p:spPr>
        <p:txBody>
          <a:bodyPr wrap="square" rtlCol="0">
            <a:spAutoFit/>
          </a:bodyPr>
          <a:lstStyle/>
          <a:p>
            <a:r>
              <a:rPr lang="en-US" sz="3200" b="1" dirty="0">
                <a:solidFill>
                  <a:schemeClr val="accent6">
                    <a:lumMod val="75000"/>
                  </a:schemeClr>
                </a:solidFill>
              </a:rPr>
              <a:t>Reg.</a:t>
            </a:r>
            <a:endParaRPr lang="en-US" sz="1600" b="1" dirty="0">
              <a:solidFill>
                <a:schemeClr val="accent6">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225"/>
            <a:ext cx="4724400" cy="1470025"/>
          </a:xfrm>
        </p:spPr>
        <p:txBody>
          <a:bodyPr>
            <a:noAutofit/>
          </a:bodyPr>
          <a:lstStyle/>
          <a:p>
            <a:pPr>
              <a:lnSpc>
                <a:spcPts val="6000"/>
              </a:lnSpc>
            </a:pPr>
            <a:r>
              <a:rPr lang="en-US" sz="7200" b="1" dirty="0">
                <a:solidFill>
                  <a:schemeClr val="accent6">
                    <a:lumMod val="75000"/>
                  </a:schemeClr>
                </a:solidFill>
              </a:rPr>
              <a:t>Formatting</a:t>
            </a:r>
            <a:endParaRPr lang="en-US" sz="6600" dirty="0">
              <a:solidFill>
                <a:schemeClr val="accent6">
                  <a:lumMod val="75000"/>
                </a:schemeClr>
              </a:solidFill>
            </a:endParaRPr>
          </a:p>
        </p:txBody>
      </p:sp>
      <p:sp>
        <p:nvSpPr>
          <p:cNvPr id="3" name="Rectangle 2"/>
          <p:cNvSpPr/>
          <p:nvPr/>
        </p:nvSpPr>
        <p:spPr>
          <a:xfrm>
            <a:off x="228600" y="1295400"/>
            <a:ext cx="8458200" cy="4685898"/>
          </a:xfrm>
          <a:prstGeom prst="rect">
            <a:avLst/>
          </a:prstGeom>
        </p:spPr>
        <p:txBody>
          <a:bodyPr wrap="square">
            <a:spAutoFit/>
          </a:bodyPr>
          <a:lstStyle/>
          <a:p>
            <a:pPr marL="0" lvl="1"/>
            <a:r>
              <a:rPr lang="en-US" sz="3200" b="1" dirty="0"/>
              <a:t>Disk formatting</a:t>
            </a:r>
            <a:r>
              <a:rPr lang="en-US" sz="3200" dirty="0"/>
              <a:t> is the process of preparing a hard disk or other storage medium for use, including setting up an empty file system </a:t>
            </a:r>
            <a:r>
              <a:rPr lang="en-US" sz="3200" b="1" dirty="0">
                <a:solidFill>
                  <a:schemeClr val="tx2">
                    <a:lumMod val="75000"/>
                  </a:schemeClr>
                </a:solidFill>
              </a:rPr>
              <a:t>[Wikipedia]</a:t>
            </a:r>
            <a:r>
              <a:rPr lang="en-US" sz="3200" dirty="0"/>
              <a:t>. </a:t>
            </a:r>
          </a:p>
          <a:p>
            <a:pPr marL="514350" lvl="1" indent="-514350"/>
            <a:endParaRPr lang="en-US" sz="1050" b="1" dirty="0">
              <a:solidFill>
                <a:schemeClr val="tx2">
                  <a:lumMod val="50000"/>
                </a:schemeClr>
              </a:solidFill>
            </a:endParaRPr>
          </a:p>
          <a:p>
            <a:pPr marL="514350" lvl="1" indent="-514350"/>
            <a:r>
              <a:rPr lang="en-US" sz="4400" b="1" dirty="0">
                <a:solidFill>
                  <a:schemeClr val="accent6">
                    <a:lumMod val="75000"/>
                  </a:schemeClr>
                </a:solidFill>
              </a:rPr>
              <a:t>2</a:t>
            </a:r>
            <a:r>
              <a:rPr lang="en-US" sz="3600" b="1" dirty="0">
                <a:solidFill>
                  <a:schemeClr val="tx2">
                    <a:lumMod val="50000"/>
                  </a:schemeClr>
                </a:solidFill>
              </a:rPr>
              <a:t> </a:t>
            </a:r>
            <a:r>
              <a:rPr lang="en-US" sz="3200" b="1" dirty="0">
                <a:solidFill>
                  <a:schemeClr val="tx2">
                    <a:lumMod val="50000"/>
                  </a:schemeClr>
                </a:solidFill>
              </a:rPr>
              <a:t>levels of formatting:</a:t>
            </a:r>
            <a:endParaRPr lang="en-US" sz="3600" b="1" dirty="0">
              <a:solidFill>
                <a:schemeClr val="tx2">
                  <a:lumMod val="50000"/>
                </a:schemeClr>
              </a:solidFill>
            </a:endParaRPr>
          </a:p>
          <a:p>
            <a:pPr marL="514350" lvl="1" indent="-514350"/>
            <a:endParaRPr lang="en-US" sz="1000" b="1" dirty="0">
              <a:solidFill>
                <a:schemeClr val="tx2">
                  <a:lumMod val="50000"/>
                </a:schemeClr>
              </a:solidFill>
            </a:endParaRPr>
          </a:p>
          <a:p>
            <a:pPr marL="514350" lvl="1" indent="-514350"/>
            <a:r>
              <a:rPr lang="en-US" sz="3200" b="1" dirty="0">
                <a:solidFill>
                  <a:schemeClr val="tx2">
                    <a:lumMod val="50000"/>
                  </a:schemeClr>
                </a:solidFill>
              </a:rPr>
              <a:t>Low-level:</a:t>
            </a:r>
            <a:r>
              <a:rPr lang="en-US" sz="3200" dirty="0"/>
              <a:t>  drawing tracks and sectors on disk</a:t>
            </a:r>
          </a:p>
          <a:p>
            <a:pPr marL="514350" lvl="1" indent="-514350"/>
            <a:endParaRPr lang="en-US" sz="1000" dirty="0"/>
          </a:p>
          <a:p>
            <a:pPr marL="514350" lvl="1" indent="-514350"/>
            <a:r>
              <a:rPr lang="en-US" sz="3200" b="1" dirty="0">
                <a:solidFill>
                  <a:schemeClr val="tx2">
                    <a:lumMod val="50000"/>
                  </a:schemeClr>
                </a:solidFill>
              </a:rPr>
              <a:t>High-level:</a:t>
            </a:r>
            <a:r>
              <a:rPr lang="en-US" sz="3200" dirty="0"/>
              <a:t> creating </a:t>
            </a:r>
            <a:r>
              <a:rPr lang="en-US" sz="3200" dirty="0" err="1"/>
              <a:t>filesytem</a:t>
            </a:r>
            <a:r>
              <a:rPr lang="en-US" sz="3200" dirty="0"/>
              <a:t> and </a:t>
            </a:r>
            <a:r>
              <a:rPr lang="en-US" sz="3200" dirty="0" err="1"/>
              <a:t>bootsector</a:t>
            </a:r>
            <a:r>
              <a:rPr lang="en-US" sz="3200" dirty="0"/>
              <a:t> (sometimes called quick or logical format)</a:t>
            </a:r>
          </a:p>
          <a:p>
            <a:pPr marL="514350" lvl="1" indent="-514350"/>
            <a:endParaRPr lang="en-US" sz="3200" b="1" dirty="0">
              <a:solidFill>
                <a:schemeClr val="tx2">
                  <a:lumMod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225"/>
            <a:ext cx="7391400" cy="1470025"/>
          </a:xfrm>
        </p:spPr>
        <p:txBody>
          <a:bodyPr>
            <a:noAutofit/>
          </a:bodyPr>
          <a:lstStyle/>
          <a:p>
            <a:pPr algn="l">
              <a:lnSpc>
                <a:spcPts val="6000"/>
              </a:lnSpc>
            </a:pPr>
            <a:r>
              <a:rPr lang="en-US" sz="7200" b="1" dirty="0">
                <a:solidFill>
                  <a:schemeClr val="accent6">
                    <a:lumMod val="75000"/>
                  </a:schemeClr>
                </a:solidFill>
              </a:rPr>
              <a:t>File Systems</a:t>
            </a:r>
            <a:endParaRPr lang="en-US" sz="6600" dirty="0">
              <a:solidFill>
                <a:schemeClr val="accent6">
                  <a:lumMod val="75000"/>
                </a:schemeClr>
              </a:solidFill>
            </a:endParaRPr>
          </a:p>
        </p:txBody>
      </p:sp>
      <p:sp>
        <p:nvSpPr>
          <p:cNvPr id="3" name="Rectangle 2"/>
          <p:cNvSpPr/>
          <p:nvPr/>
        </p:nvSpPr>
        <p:spPr>
          <a:xfrm>
            <a:off x="685800" y="1524000"/>
            <a:ext cx="6858000" cy="4493538"/>
          </a:xfrm>
          <a:prstGeom prst="rect">
            <a:avLst/>
          </a:prstGeom>
        </p:spPr>
        <p:txBody>
          <a:bodyPr wrap="square">
            <a:spAutoFit/>
          </a:bodyPr>
          <a:lstStyle/>
          <a:p>
            <a:r>
              <a:rPr lang="en-US" sz="3200" b="1" dirty="0">
                <a:solidFill>
                  <a:schemeClr val="tx2">
                    <a:lumMod val="50000"/>
                  </a:schemeClr>
                </a:solidFill>
                <a:latin typeface="+mj-lt"/>
              </a:rPr>
              <a:t>A file system is a logical method of configuring data on a disk’s surface.</a:t>
            </a:r>
          </a:p>
          <a:p>
            <a:endParaRPr lang="en-US" sz="1000" b="1" dirty="0">
              <a:solidFill>
                <a:schemeClr val="tx2">
                  <a:lumMod val="50000"/>
                </a:schemeClr>
              </a:solidFill>
              <a:latin typeface="+mj-lt"/>
            </a:endParaRPr>
          </a:p>
          <a:p>
            <a:r>
              <a:rPr lang="en-US" sz="3200" b="1" dirty="0">
                <a:solidFill>
                  <a:schemeClr val="tx2">
                    <a:lumMod val="50000"/>
                  </a:schemeClr>
                </a:solidFill>
                <a:latin typeface="+mj-lt"/>
              </a:rPr>
              <a:t>Listing of where files are stored</a:t>
            </a:r>
          </a:p>
          <a:p>
            <a:pPr lvl="2"/>
            <a:endParaRPr lang="en-US" sz="1000" dirty="0">
              <a:latin typeface="+mj-lt"/>
            </a:endParaRPr>
          </a:p>
          <a:p>
            <a:r>
              <a:rPr lang="en-US" sz="3200" b="1" dirty="0">
                <a:solidFill>
                  <a:srgbClr val="C00000"/>
                </a:solidFill>
                <a:latin typeface="+mj-lt"/>
              </a:rPr>
              <a:t>Common file systems include:</a:t>
            </a:r>
          </a:p>
          <a:p>
            <a:endParaRPr lang="en-US" sz="1000" b="1" dirty="0">
              <a:solidFill>
                <a:srgbClr val="C00000"/>
              </a:solidFill>
              <a:latin typeface="+mj-lt"/>
            </a:endParaRPr>
          </a:p>
          <a:p>
            <a:pPr marL="742950" indent="-742950">
              <a:buClr>
                <a:schemeClr val="accent6">
                  <a:lumMod val="75000"/>
                </a:schemeClr>
              </a:buClr>
              <a:buAutoNum type="arabicPeriod"/>
            </a:pPr>
            <a:r>
              <a:rPr lang="en-US" sz="3200" b="1" dirty="0">
                <a:latin typeface="+mj-lt"/>
              </a:rPr>
              <a:t>File Allocation Table (FAT)</a:t>
            </a:r>
          </a:p>
          <a:p>
            <a:pPr marL="742950" indent="-742950">
              <a:buClr>
                <a:schemeClr val="accent6">
                  <a:lumMod val="75000"/>
                </a:schemeClr>
              </a:buClr>
              <a:buFont typeface="+mj-lt"/>
              <a:buAutoNum type="arabicPeriod"/>
            </a:pPr>
            <a:r>
              <a:rPr lang="en-US" sz="3200" b="1" dirty="0">
                <a:latin typeface="+mj-lt"/>
              </a:rPr>
              <a:t>FAT32</a:t>
            </a:r>
          </a:p>
          <a:p>
            <a:pPr marL="742950" indent="-742950">
              <a:buClr>
                <a:schemeClr val="accent6">
                  <a:lumMod val="75000"/>
                </a:schemeClr>
              </a:buClr>
              <a:buFont typeface="+mj-lt"/>
              <a:buAutoNum type="arabicPeriod"/>
            </a:pPr>
            <a:r>
              <a:rPr lang="en-US" sz="3200" b="1" dirty="0">
                <a:latin typeface="+mj-lt"/>
              </a:rPr>
              <a:t>NTFS</a:t>
            </a:r>
          </a:p>
          <a:p>
            <a:pPr marL="742950" indent="-742950">
              <a:buClr>
                <a:schemeClr val="accent6">
                  <a:lumMod val="75000"/>
                </a:schemeClr>
              </a:buClr>
              <a:buFont typeface="+mj-lt"/>
              <a:buAutoNum type="arabicPeriod"/>
            </a:pPr>
            <a:r>
              <a:rPr lang="en-US" sz="3200" b="1" dirty="0">
                <a:latin typeface="+mj-lt"/>
              </a:rPr>
              <a:t>EXT2/EXT3 (Linux)</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11375"/>
            <a:ext cx="8458200" cy="1470025"/>
          </a:xfrm>
        </p:spPr>
        <p:txBody>
          <a:bodyPr>
            <a:noAutofit/>
          </a:bodyPr>
          <a:lstStyle/>
          <a:p>
            <a:pPr algn="l">
              <a:lnSpc>
                <a:spcPts val="6000"/>
              </a:lnSpc>
            </a:pPr>
            <a:r>
              <a:rPr lang="en-US" sz="6600" dirty="0">
                <a:solidFill>
                  <a:schemeClr val="accent6">
                    <a:lumMod val="75000"/>
                  </a:schemeClr>
                </a:solidFill>
              </a:rPr>
              <a:t>Optimizing computer </a:t>
            </a:r>
            <a:r>
              <a:rPr lang="en-US" sz="6600" b="1" dirty="0">
                <a:solidFill>
                  <a:schemeClr val="accent6">
                    <a:lumMod val="75000"/>
                  </a:schemeClr>
                </a:solidFill>
              </a:rPr>
              <a:t>performance</a:t>
            </a:r>
            <a:br>
              <a:rPr lang="en-US" sz="8000" b="1" dirty="0">
                <a:solidFill>
                  <a:schemeClr val="accent6">
                    <a:lumMod val="75000"/>
                  </a:schemeClr>
                </a:solidFill>
              </a:rPr>
            </a:br>
            <a:br>
              <a:rPr lang="en-US" sz="6600" dirty="0">
                <a:solidFill>
                  <a:schemeClr val="accent6">
                    <a:lumMod val="75000"/>
                  </a:schemeClr>
                </a:solidFill>
              </a:rPr>
            </a:br>
            <a:endParaRPr lang="en-US" sz="6600" dirty="0">
              <a:solidFill>
                <a:schemeClr val="accent6">
                  <a:lumMod val="75000"/>
                </a:schemeClr>
              </a:solidFill>
            </a:endParaRPr>
          </a:p>
        </p:txBody>
      </p:sp>
      <p:pic>
        <p:nvPicPr>
          <p:cNvPr id="2051" name="Picture 3"/>
          <p:cNvPicPr>
            <a:picLocks noChangeAspect="1" noChangeArrowheads="1"/>
          </p:cNvPicPr>
          <p:nvPr/>
        </p:nvPicPr>
        <p:blipFill>
          <a:blip r:embed="rId3"/>
          <a:srcRect/>
          <a:stretch>
            <a:fillRect/>
          </a:stretch>
        </p:blipFill>
        <p:spPr bwMode="auto">
          <a:xfrm>
            <a:off x="1219200" y="3200400"/>
            <a:ext cx="2748915" cy="27432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a:solidFill>
                  <a:schemeClr val="accent6">
                    <a:lumMod val="75000"/>
                  </a:schemeClr>
                </a:solidFill>
              </a:rPr>
              <a:t>   Deleting unneeded files</a:t>
            </a:r>
          </a:p>
        </p:txBody>
      </p:sp>
      <p:pic>
        <p:nvPicPr>
          <p:cNvPr id="3074" name="Picture 2"/>
          <p:cNvPicPr>
            <a:picLocks noChangeAspect="1" noChangeArrowheads="1"/>
          </p:cNvPicPr>
          <p:nvPr/>
        </p:nvPicPr>
        <p:blipFill>
          <a:blip r:embed="rId3"/>
          <a:srcRect/>
          <a:stretch>
            <a:fillRect/>
          </a:stretch>
        </p:blipFill>
        <p:spPr bwMode="auto">
          <a:xfrm>
            <a:off x="1752600" y="1295400"/>
            <a:ext cx="5562600" cy="526226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a:solidFill>
                  <a:schemeClr val="accent6">
                    <a:lumMod val="75000"/>
                  </a:schemeClr>
                </a:solidFill>
              </a:rPr>
              <a:t>   Disk defragmentation</a:t>
            </a:r>
          </a:p>
        </p:txBody>
      </p:sp>
      <p:pic>
        <p:nvPicPr>
          <p:cNvPr id="3" name="Picture 5" descr="nor78902_pB0606L"/>
          <p:cNvPicPr>
            <a:picLocks noChangeAspect="1" noChangeArrowheads="1"/>
          </p:cNvPicPr>
          <p:nvPr/>
        </p:nvPicPr>
        <p:blipFill>
          <a:blip r:embed="rId3"/>
          <a:srcRect/>
          <a:stretch>
            <a:fillRect/>
          </a:stretch>
        </p:blipFill>
        <p:spPr bwMode="auto">
          <a:xfrm>
            <a:off x="762000" y="1132539"/>
            <a:ext cx="6934200" cy="5268261"/>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a:solidFill>
                  <a:schemeClr val="accent6">
                    <a:lumMod val="75000"/>
                  </a:schemeClr>
                </a:solidFill>
              </a:rPr>
              <a:t>   Disk defragmentation</a:t>
            </a:r>
          </a:p>
        </p:txBody>
      </p:sp>
      <p:grpSp>
        <p:nvGrpSpPr>
          <p:cNvPr id="16" name="Group 1055"/>
          <p:cNvGrpSpPr>
            <a:grpSpLocks/>
          </p:cNvGrpSpPr>
          <p:nvPr/>
        </p:nvGrpSpPr>
        <p:grpSpPr bwMode="auto">
          <a:xfrm>
            <a:off x="0" y="1066800"/>
            <a:ext cx="9144000" cy="6019800"/>
            <a:chOff x="2304" y="2128"/>
            <a:chExt cx="3456" cy="2192"/>
          </a:xfrm>
        </p:grpSpPr>
        <p:pic>
          <p:nvPicPr>
            <p:cNvPr id="17" name="Picture 1034" descr="E:\Powerpoint Presentations\Chap08\Chapter Figures\Fig8-33 mod.jpg"/>
            <p:cNvPicPr>
              <a:picLocks noChangeAspect="1" noChangeArrowheads="1"/>
            </p:cNvPicPr>
            <p:nvPr/>
          </p:nvPicPr>
          <p:blipFill>
            <a:blip r:embed="rId3"/>
            <a:srcRect r="6976"/>
            <a:stretch>
              <a:fillRect/>
            </a:stretch>
          </p:blipFill>
          <p:spPr bwMode="auto">
            <a:xfrm>
              <a:off x="2304" y="2128"/>
              <a:ext cx="3456" cy="2192"/>
            </a:xfrm>
            <a:prstGeom prst="rect">
              <a:avLst/>
            </a:prstGeom>
            <a:noFill/>
          </p:spPr>
        </p:pic>
        <p:sp>
          <p:nvSpPr>
            <p:cNvPr id="18" name="Text Box 1037"/>
            <p:cNvSpPr txBox="1">
              <a:spLocks noChangeArrowheads="1"/>
            </p:cNvSpPr>
            <p:nvPr/>
          </p:nvSpPr>
          <p:spPr bwMode="auto">
            <a:xfrm>
              <a:off x="2400" y="3743"/>
              <a:ext cx="1728" cy="577"/>
            </a:xfrm>
            <a:prstGeom prst="rect">
              <a:avLst/>
            </a:prstGeom>
            <a:noFill/>
            <a:ln w="5715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1932"/>
                  </a:solidFill>
                  <a:effectLst/>
                  <a:uLnTx/>
                  <a:uFillTx/>
                  <a:latin typeface="Arial" pitchFamily="34" charset="0"/>
                  <a:ea typeface="+mn-ea"/>
                  <a:cs typeface="+mn-cs"/>
                </a:rPr>
                <a:t>disk after defragmentation process</a:t>
              </a:r>
            </a:p>
          </p:txBody>
        </p:sp>
        <p:grpSp>
          <p:nvGrpSpPr>
            <p:cNvPr id="19" name="Group 1051"/>
            <p:cNvGrpSpPr>
              <a:grpSpLocks/>
            </p:cNvGrpSpPr>
            <p:nvPr/>
          </p:nvGrpSpPr>
          <p:grpSpPr bwMode="auto">
            <a:xfrm>
              <a:off x="4464" y="2572"/>
              <a:ext cx="1296" cy="692"/>
              <a:chOff x="4464" y="2572"/>
              <a:chExt cx="1296" cy="692"/>
            </a:xfrm>
          </p:grpSpPr>
          <p:sp>
            <p:nvSpPr>
              <p:cNvPr id="20" name="Text Box 1039"/>
              <p:cNvSpPr txBox="1">
                <a:spLocks noChangeArrowheads="1"/>
              </p:cNvSpPr>
              <p:nvPr/>
            </p:nvSpPr>
            <p:spPr bwMode="auto">
              <a:xfrm>
                <a:off x="4464" y="2572"/>
                <a:ext cx="1296" cy="404"/>
              </a:xfrm>
              <a:prstGeom prst="rect">
                <a:avLst/>
              </a:prstGeom>
              <a:noFill/>
              <a:ln w="57150">
                <a:noFill/>
                <a:miter lim="800000"/>
                <a:headEnd/>
                <a:tailEnd/>
              </a:ln>
              <a:effectLst/>
            </p:spPr>
            <p:txBody>
              <a:bodyPr>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1932"/>
                    </a:solidFill>
                    <a:effectLst/>
                    <a:uLnTx/>
                    <a:uFillTx/>
                    <a:latin typeface="Arial" pitchFamily="34" charset="0"/>
                    <a:ea typeface="+mn-ea"/>
                    <a:cs typeface="+mn-cs"/>
                  </a:rPr>
                  <a:t>file 1 after defragmenting</a:t>
                </a:r>
              </a:p>
            </p:txBody>
          </p:sp>
          <p:sp>
            <p:nvSpPr>
              <p:cNvPr id="21" name="Line 1043"/>
              <p:cNvSpPr>
                <a:spLocks noChangeShapeType="1"/>
              </p:cNvSpPr>
              <p:nvPr/>
            </p:nvSpPr>
            <p:spPr bwMode="auto">
              <a:xfrm flipH="1">
                <a:off x="4704" y="2928"/>
                <a:ext cx="480" cy="240"/>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sp>
            <p:nvSpPr>
              <p:cNvPr id="22" name="Line 1044"/>
              <p:cNvSpPr>
                <a:spLocks noChangeShapeType="1"/>
              </p:cNvSpPr>
              <p:nvPr/>
            </p:nvSpPr>
            <p:spPr bwMode="auto">
              <a:xfrm flipH="1">
                <a:off x="4944" y="2928"/>
                <a:ext cx="240" cy="288"/>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sp>
            <p:nvSpPr>
              <p:cNvPr id="23" name="Line 1045"/>
              <p:cNvSpPr>
                <a:spLocks noChangeShapeType="1"/>
              </p:cNvSpPr>
              <p:nvPr/>
            </p:nvSpPr>
            <p:spPr bwMode="auto">
              <a:xfrm flipH="1">
                <a:off x="5088" y="2928"/>
                <a:ext cx="96" cy="336"/>
              </a:xfrm>
              <a:prstGeom prst="line">
                <a:avLst/>
              </a:prstGeom>
              <a:noFill/>
              <a:ln w="57150">
                <a:solidFill>
                  <a:srgbClr val="001932"/>
                </a:solidFill>
                <a:round/>
                <a:headEnd/>
                <a:tailEnd type="triangle" w="med" len="med"/>
              </a:ln>
              <a:effectLst/>
            </p:spPr>
            <p:txBody>
              <a:bodyPr anchor="ct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th-TH" sz="1800" b="1" i="0" u="none" strike="noStrike" kern="1200" cap="none" spc="0" normalizeH="0" baseline="0" noProof="0">
                  <a:ln>
                    <a:noFill/>
                  </a:ln>
                  <a:solidFill>
                    <a:srgbClr val="FFFFFF"/>
                  </a:solidFill>
                  <a:effectLst/>
                  <a:uLnTx/>
                  <a:uFillTx/>
                  <a:latin typeface="Arial" pitchFamily="34" charset="0"/>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a:solidFill>
                  <a:schemeClr val="accent6">
                    <a:lumMod val="75000"/>
                  </a:schemeClr>
                </a:solidFill>
              </a:rPr>
              <a:t>   Scanning HDD for errors</a:t>
            </a:r>
          </a:p>
        </p:txBody>
      </p:sp>
      <p:pic>
        <p:nvPicPr>
          <p:cNvPr id="1026" name="Picture 2"/>
          <p:cNvPicPr>
            <a:picLocks noChangeAspect="1" noChangeArrowheads="1"/>
          </p:cNvPicPr>
          <p:nvPr/>
        </p:nvPicPr>
        <p:blipFill>
          <a:blip r:embed="rId3"/>
          <a:srcRect/>
          <a:stretch>
            <a:fillRect/>
          </a:stretch>
        </p:blipFill>
        <p:spPr bwMode="auto">
          <a:xfrm>
            <a:off x="1676400" y="1219200"/>
            <a:ext cx="5486400" cy="519002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0"/>
            <a:ext cx="9144000" cy="914400"/>
          </a:xfrm>
        </p:spPr>
        <p:txBody>
          <a:bodyPr>
            <a:noAutofit/>
          </a:bodyPr>
          <a:lstStyle/>
          <a:p>
            <a:pPr algn="l">
              <a:lnSpc>
                <a:spcPts val="6000"/>
              </a:lnSpc>
            </a:pPr>
            <a:r>
              <a:rPr lang="en-US" sz="6600" b="1" dirty="0">
                <a:solidFill>
                  <a:schemeClr val="accent6">
                    <a:lumMod val="75000"/>
                  </a:schemeClr>
                </a:solidFill>
              </a:rPr>
              <a:t>   File compression</a:t>
            </a:r>
          </a:p>
        </p:txBody>
      </p:sp>
      <p:pic>
        <p:nvPicPr>
          <p:cNvPr id="3" name="Picture 9" descr="nor78902_B0607L"/>
          <p:cNvPicPr>
            <a:picLocks noChangeAspect="1" noChangeArrowheads="1"/>
          </p:cNvPicPr>
          <p:nvPr/>
        </p:nvPicPr>
        <p:blipFill>
          <a:blip r:embed="rId3"/>
          <a:srcRect/>
          <a:stretch>
            <a:fillRect/>
          </a:stretch>
        </p:blipFill>
        <p:spPr>
          <a:xfrm>
            <a:off x="685800" y="1272894"/>
            <a:ext cx="7089775" cy="5289832"/>
          </a:xfrm>
          <a:prstGeom prst="rect">
            <a:avLst/>
          </a:prstGeom>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0"/>
            <a:ext cx="8077200" cy="1470025"/>
          </a:xfrm>
        </p:spPr>
        <p:txBody>
          <a:bodyPr>
            <a:noAutofit/>
          </a:bodyPr>
          <a:lstStyle/>
          <a:p>
            <a:pPr>
              <a:lnSpc>
                <a:spcPts val="6000"/>
              </a:lnSpc>
            </a:pPr>
            <a:r>
              <a:rPr lang="en-US" sz="7200" dirty="0">
                <a:solidFill>
                  <a:schemeClr val="accent6">
                    <a:lumMod val="75000"/>
                  </a:schemeClr>
                </a:solidFill>
              </a:rPr>
              <a:t>Magnetic</a:t>
            </a:r>
            <a:br>
              <a:rPr lang="en-US" sz="7200" dirty="0">
                <a:solidFill>
                  <a:schemeClr val="accent6">
                    <a:lumMod val="75000"/>
                  </a:schemeClr>
                </a:solidFill>
              </a:rPr>
            </a:br>
            <a:r>
              <a:rPr lang="en-US" sz="7200" b="1" dirty="0">
                <a:solidFill>
                  <a:schemeClr val="accent6">
                    <a:lumMod val="75000"/>
                  </a:schemeClr>
                </a:solidFill>
              </a:rPr>
              <a:t>storage</a:t>
            </a:r>
            <a:r>
              <a:rPr lang="en-US" sz="7200" dirty="0">
                <a:solidFill>
                  <a:schemeClr val="accent6">
                    <a:lumMod val="75000"/>
                  </a:schemeClr>
                </a:solidFill>
              </a:rPr>
              <a:t> </a:t>
            </a:r>
            <a:br>
              <a:rPr lang="en-US" sz="6600" dirty="0">
                <a:solidFill>
                  <a:schemeClr val="accent6">
                    <a:lumMod val="75000"/>
                  </a:schemeClr>
                </a:solidFill>
              </a:rPr>
            </a:br>
            <a:endParaRPr lang="en-US" sz="6600" dirty="0">
              <a:solidFill>
                <a:schemeClr val="accent6">
                  <a:lumMod val="75000"/>
                </a:schemeClr>
              </a:solidFill>
            </a:endParaRPr>
          </a:p>
        </p:txBody>
      </p:sp>
      <p:pic>
        <p:nvPicPr>
          <p:cNvPr id="16" name="Picture 15" descr="192830_3838.jpg"/>
          <p:cNvPicPr>
            <a:picLocks noChangeAspect="1"/>
          </p:cNvPicPr>
          <p:nvPr/>
        </p:nvPicPr>
        <p:blipFill>
          <a:blip r:embed="rId3"/>
          <a:stretch>
            <a:fillRect/>
          </a:stretch>
        </p:blipFill>
        <p:spPr>
          <a:xfrm>
            <a:off x="0" y="2438400"/>
            <a:ext cx="2971800" cy="4419600"/>
          </a:xfrm>
          <a:prstGeom prst="rect">
            <a:avLst/>
          </a:prstGeom>
        </p:spPr>
      </p:pic>
      <p:pic>
        <p:nvPicPr>
          <p:cNvPr id="18" name="Picture 17" descr="426187_74786378.jpg"/>
          <p:cNvPicPr>
            <a:picLocks noChangeAspect="1"/>
          </p:cNvPicPr>
          <p:nvPr/>
        </p:nvPicPr>
        <p:blipFill>
          <a:blip r:embed="rId4" cstate="print"/>
          <a:stretch>
            <a:fillRect/>
          </a:stretch>
        </p:blipFill>
        <p:spPr>
          <a:xfrm>
            <a:off x="3048000" y="2438400"/>
            <a:ext cx="6096000" cy="441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225"/>
            <a:ext cx="3200400" cy="1470025"/>
          </a:xfrm>
        </p:spPr>
        <p:txBody>
          <a:bodyPr>
            <a:noAutofit/>
          </a:bodyPr>
          <a:lstStyle/>
          <a:p>
            <a:pPr>
              <a:lnSpc>
                <a:spcPts val="6000"/>
              </a:lnSpc>
            </a:pPr>
            <a:r>
              <a:rPr lang="en-US" sz="7200" b="1" dirty="0">
                <a:solidFill>
                  <a:schemeClr val="accent6">
                    <a:lumMod val="75000"/>
                  </a:schemeClr>
                </a:solidFill>
              </a:rPr>
              <a:t>History</a:t>
            </a:r>
            <a:endParaRPr lang="en-US" sz="6600" dirty="0">
              <a:solidFill>
                <a:schemeClr val="accent6">
                  <a:lumMod val="75000"/>
                </a:schemeClr>
              </a:solidFill>
            </a:endParaRPr>
          </a:p>
        </p:txBody>
      </p:sp>
      <p:sp>
        <p:nvSpPr>
          <p:cNvPr id="3" name="Rectangle 2"/>
          <p:cNvSpPr/>
          <p:nvPr/>
        </p:nvSpPr>
        <p:spPr>
          <a:xfrm>
            <a:off x="228600" y="4800600"/>
            <a:ext cx="8610600" cy="1785104"/>
          </a:xfrm>
          <a:prstGeom prst="rect">
            <a:avLst/>
          </a:prstGeom>
          <a:ln>
            <a:solidFill>
              <a:schemeClr val="tx1"/>
            </a:solidFill>
          </a:ln>
        </p:spPr>
        <p:txBody>
          <a:bodyPr wrap="square">
            <a:spAutoFit/>
          </a:bodyPr>
          <a:lstStyle/>
          <a:p>
            <a:r>
              <a:rPr lang="en-US" sz="3600" b="1" dirty="0">
                <a:solidFill>
                  <a:schemeClr val="accent6">
                    <a:lumMod val="75000"/>
                  </a:schemeClr>
                </a:solidFill>
              </a:rPr>
              <a:t>Parkinson’s law: </a:t>
            </a:r>
            <a:r>
              <a:rPr lang="en-US" sz="3200" i="1" dirty="0">
                <a:solidFill>
                  <a:prstClr val="black"/>
                </a:solidFill>
              </a:rPr>
              <a:t>Data expands to fill the space available for storage</a:t>
            </a:r>
            <a:endParaRPr lang="en-US" i="1" dirty="0">
              <a:solidFill>
                <a:prstClr val="black"/>
              </a:solidFill>
            </a:endParaRPr>
          </a:p>
          <a:p>
            <a:pPr algn="ctr"/>
            <a:r>
              <a:rPr lang="en-US" sz="1000" b="1" dirty="0">
                <a:solidFill>
                  <a:schemeClr val="accent6">
                    <a:lumMod val="75000"/>
                  </a:schemeClr>
                </a:solidFill>
              </a:rPr>
              <a:t>\</a:t>
            </a:r>
          </a:p>
          <a:p>
            <a:r>
              <a:rPr lang="en-US" sz="3200" b="1" dirty="0">
                <a:solidFill>
                  <a:schemeClr val="accent6">
                    <a:lumMod val="75000"/>
                  </a:schemeClr>
                </a:solidFill>
              </a:rPr>
              <a:t>Corollary: </a:t>
            </a:r>
            <a:r>
              <a:rPr lang="en-US" sz="3200" i="1" dirty="0"/>
              <a:t>Work expands to fill the time available.</a:t>
            </a:r>
            <a:endParaRPr lang="en-US" sz="3200" i="1" dirty="0">
              <a:solidFill>
                <a:prstClr val="black"/>
              </a:solidFill>
            </a:endParaRPr>
          </a:p>
        </p:txBody>
      </p:sp>
      <p:sp>
        <p:nvSpPr>
          <p:cNvPr id="4" name="Rectangle 3"/>
          <p:cNvSpPr/>
          <p:nvPr/>
        </p:nvSpPr>
        <p:spPr>
          <a:xfrm>
            <a:off x="381000" y="1219200"/>
            <a:ext cx="8077200" cy="2539157"/>
          </a:xfrm>
          <a:prstGeom prst="rect">
            <a:avLst/>
          </a:prstGeom>
        </p:spPr>
        <p:txBody>
          <a:bodyPr wrap="square">
            <a:spAutoFit/>
          </a:bodyPr>
          <a:lstStyle/>
          <a:p>
            <a:r>
              <a:rPr lang="en-US" sz="3600" b="1" dirty="0">
                <a:solidFill>
                  <a:srgbClr val="F79646">
                    <a:lumMod val="75000"/>
                  </a:srgbClr>
                </a:solidFill>
              </a:rPr>
              <a:t>1956: </a:t>
            </a:r>
            <a:r>
              <a:rPr lang="en-US" sz="3600" dirty="0"/>
              <a:t>IBM invented the first storage system; had </a:t>
            </a:r>
            <a:r>
              <a:rPr lang="en-US" sz="3600" b="1" dirty="0"/>
              <a:t>50</a:t>
            </a:r>
            <a:r>
              <a:rPr lang="en-US" sz="3600" dirty="0"/>
              <a:t> disks of </a:t>
            </a:r>
            <a:r>
              <a:rPr lang="en-US" sz="3600" b="1" dirty="0"/>
              <a:t>2 foot </a:t>
            </a:r>
            <a:r>
              <a:rPr lang="en-US" sz="3600" dirty="0"/>
              <a:t>diameter</a:t>
            </a:r>
            <a:r>
              <a:rPr lang="en-US" sz="3600" b="1" dirty="0">
                <a:solidFill>
                  <a:srgbClr val="F79646">
                    <a:lumMod val="75000"/>
                  </a:srgbClr>
                </a:solidFill>
              </a:rPr>
              <a:t>!</a:t>
            </a:r>
          </a:p>
          <a:p>
            <a:endParaRPr lang="en-US" sz="1000" b="1" dirty="0">
              <a:solidFill>
                <a:srgbClr val="F79646">
                  <a:lumMod val="75000"/>
                </a:srgbClr>
              </a:solidFill>
            </a:endParaRPr>
          </a:p>
          <a:p>
            <a:r>
              <a:rPr lang="en-US" sz="3600" b="1" dirty="0">
                <a:solidFill>
                  <a:srgbClr val="F79646">
                    <a:lumMod val="75000"/>
                  </a:srgbClr>
                </a:solidFill>
              </a:rPr>
              <a:t>The capacity  </a:t>
            </a:r>
            <a:r>
              <a:rPr lang="en-US" sz="3600" b="1" dirty="0"/>
              <a:t>…. 5 MB</a:t>
            </a:r>
          </a:p>
          <a:p>
            <a:br>
              <a:rPr lang="en-US" sz="100" b="1" dirty="0"/>
            </a:br>
            <a:r>
              <a:rPr lang="en-US" sz="3600" b="1" dirty="0"/>
              <a:t>Currently, we have hard disks of &gt; 1.5 TB </a:t>
            </a:r>
            <a:endParaRPr lang="en-US" dirty="0"/>
          </a:p>
        </p:txBody>
      </p:sp>
      <p:grpSp>
        <p:nvGrpSpPr>
          <p:cNvPr id="11" name="Group 10"/>
          <p:cNvGrpSpPr/>
          <p:nvPr/>
        </p:nvGrpSpPr>
        <p:grpSpPr>
          <a:xfrm>
            <a:off x="304800" y="3429000"/>
            <a:ext cx="8211042" cy="1720241"/>
            <a:chOff x="304800" y="3251891"/>
            <a:chExt cx="8211042" cy="1720241"/>
          </a:xfrm>
        </p:grpSpPr>
        <p:sp>
          <p:nvSpPr>
            <p:cNvPr id="5" name="Rectangle 4"/>
            <p:cNvSpPr/>
            <p:nvPr/>
          </p:nvSpPr>
          <p:spPr>
            <a:xfrm>
              <a:off x="304800" y="3787914"/>
              <a:ext cx="7518084" cy="707886"/>
            </a:xfrm>
            <a:prstGeom prst="rect">
              <a:avLst/>
            </a:prstGeom>
          </p:spPr>
          <p:txBody>
            <a:bodyPr wrap="none">
              <a:spAutoFit/>
            </a:bodyPr>
            <a:lstStyle/>
            <a:p>
              <a:pPr lvl="0"/>
              <a:r>
                <a:rPr lang="en-US" sz="4000" b="1" dirty="0">
                  <a:solidFill>
                    <a:srgbClr val="C00000"/>
                  </a:solidFill>
                </a:rPr>
                <a:t>Do we need more storage capacity</a:t>
              </a:r>
              <a:endParaRPr lang="en-US" sz="2000" dirty="0">
                <a:solidFill>
                  <a:srgbClr val="C00000"/>
                </a:solidFill>
              </a:endParaRPr>
            </a:p>
          </p:txBody>
        </p:sp>
        <p:grpSp>
          <p:nvGrpSpPr>
            <p:cNvPr id="6" name="Group 5"/>
            <p:cNvGrpSpPr/>
            <p:nvPr/>
          </p:nvGrpSpPr>
          <p:grpSpPr>
            <a:xfrm rot="2333176">
              <a:off x="6744492" y="3251891"/>
              <a:ext cx="1771350" cy="1720241"/>
              <a:chOff x="228808" y="-682168"/>
              <a:chExt cx="3729900" cy="3153281"/>
            </a:xfrm>
          </p:grpSpPr>
          <p:sp>
            <p:nvSpPr>
              <p:cNvPr id="7" name="Rectangle 6"/>
              <p:cNvSpPr/>
              <p:nvPr/>
            </p:nvSpPr>
            <p:spPr>
              <a:xfrm rot="19241039">
                <a:off x="984033" y="254826"/>
                <a:ext cx="388985" cy="1861757"/>
              </a:xfrm>
              <a:prstGeom prst="rect">
                <a:avLst/>
              </a:prstGeom>
            </p:spPr>
            <p:txBody>
              <a:bodyPr wrap="none">
                <a:spAutoFit/>
              </a:bodyPr>
              <a:lstStyle/>
              <a:p>
                <a:pPr algn="l" rtl="0"/>
                <a:endParaRPr lang="en-US" sz="6000" kern="1200" dirty="0">
                  <a:solidFill>
                    <a:schemeClr val="bg2">
                      <a:lumMod val="50000"/>
                    </a:schemeClr>
                  </a:solidFill>
                  <a:latin typeface="Calibri"/>
                  <a:ea typeface="+mn-ea"/>
                  <a:cs typeface="+mn-cs"/>
                </a:endParaRPr>
              </a:p>
            </p:txBody>
          </p:sp>
          <p:grpSp>
            <p:nvGrpSpPr>
              <p:cNvPr id="8" name="Group 9"/>
              <p:cNvGrpSpPr/>
              <p:nvPr/>
            </p:nvGrpSpPr>
            <p:grpSpPr>
              <a:xfrm>
                <a:off x="228808" y="-682168"/>
                <a:ext cx="3729900" cy="3153281"/>
                <a:chOff x="228808" y="-682168"/>
                <a:chExt cx="3729900" cy="3153281"/>
              </a:xfrm>
            </p:grpSpPr>
            <p:sp>
              <p:nvSpPr>
                <p:cNvPr id="9" name="Rectangle 8"/>
                <p:cNvSpPr/>
                <p:nvPr/>
              </p:nvSpPr>
              <p:spPr>
                <a:xfrm rot="20169128">
                  <a:off x="2567362" y="-682168"/>
                  <a:ext cx="1391346" cy="2425926"/>
                </a:xfrm>
                <a:prstGeom prst="rect">
                  <a:avLst/>
                </a:prstGeom>
                <a:ln>
                  <a:noFill/>
                </a:ln>
              </p:spPr>
              <p:txBody>
                <a:bodyPr wrap="none">
                  <a:spAutoFit/>
                </a:bodyPr>
                <a:lstStyle/>
                <a:p>
                  <a:pPr algn="l" rtl="0"/>
                  <a:r>
                    <a:rPr lang="en-US" sz="8000" kern="1200" dirty="0">
                      <a:ln cap="rnd" cmpd="thickThin">
                        <a:solidFill>
                          <a:prstClr val="black"/>
                        </a:solidFill>
                        <a:bevel/>
                      </a:ln>
                      <a:solidFill>
                        <a:schemeClr val="accent6">
                          <a:lumMod val="75000"/>
                        </a:schemeClr>
                      </a:solidFill>
                      <a:latin typeface="Calibri"/>
                      <a:ea typeface="+mn-ea"/>
                      <a:cs typeface="+mn-cs"/>
                    </a:rPr>
                    <a:t>?</a:t>
                  </a:r>
                  <a:endParaRPr lang="en-US" sz="6000" kern="1200" dirty="0">
                    <a:solidFill>
                      <a:schemeClr val="accent6">
                        <a:lumMod val="75000"/>
                      </a:schemeClr>
                    </a:solidFill>
                    <a:latin typeface="Calibri"/>
                    <a:ea typeface="+mn-ea"/>
                    <a:cs typeface="+mn-cs"/>
                  </a:endParaRPr>
                </a:p>
              </p:txBody>
            </p:sp>
            <p:sp>
              <p:nvSpPr>
                <p:cNvPr id="10" name="Rectangle 9"/>
                <p:cNvSpPr/>
                <p:nvPr/>
              </p:nvSpPr>
              <p:spPr>
                <a:xfrm rot="19258157">
                  <a:off x="228808" y="778607"/>
                  <a:ext cx="1465157" cy="1692506"/>
                </a:xfrm>
                <a:prstGeom prst="rect">
                  <a:avLst/>
                </a:prstGeom>
                <a:scene3d>
                  <a:camera prst="orthographicFront">
                    <a:rot lat="0" lon="10200000" rev="600000"/>
                  </a:camera>
                  <a:lightRig rig="threePt" dir="t"/>
                </a:scene3d>
              </p:spPr>
              <p:txBody>
                <a:bodyPr wrap="square">
                  <a:spAutoFit/>
                </a:bodyPr>
                <a:lstStyle/>
                <a:p>
                  <a:pPr algn="l" rtl="0"/>
                  <a:endParaRPr lang="en-US" sz="5400" kern="1200" dirty="0">
                    <a:solidFill>
                      <a:srgbClr val="FFFF00"/>
                    </a:solidFill>
                    <a:latin typeface="Calibri"/>
                    <a:ea typeface="+mn-ea"/>
                    <a:cs typeface="+mn-cs"/>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225"/>
            <a:ext cx="8915400" cy="1470025"/>
          </a:xfrm>
        </p:spPr>
        <p:txBody>
          <a:bodyPr>
            <a:noAutofit/>
          </a:bodyPr>
          <a:lstStyle/>
          <a:p>
            <a:pPr algn="l">
              <a:lnSpc>
                <a:spcPts val="6000"/>
              </a:lnSpc>
            </a:pPr>
            <a:r>
              <a:rPr lang="en-US" sz="7200" b="1" dirty="0">
                <a:solidFill>
                  <a:schemeClr val="accent6">
                    <a:lumMod val="75000"/>
                  </a:schemeClr>
                </a:solidFill>
              </a:rPr>
              <a:t>How they function:</a:t>
            </a:r>
            <a:endParaRPr lang="en-US" sz="6600" dirty="0">
              <a:solidFill>
                <a:schemeClr val="accent6">
                  <a:lumMod val="75000"/>
                </a:schemeClr>
              </a:solidFill>
            </a:endParaRPr>
          </a:p>
        </p:txBody>
      </p:sp>
      <p:pic>
        <p:nvPicPr>
          <p:cNvPr id="4" name="Picture 5" descr="D:\My Documents\!books\norton im\chapter 6\harddrive.tif"/>
          <p:cNvPicPr>
            <a:picLocks noChangeAspect="1" noChangeArrowheads="1"/>
          </p:cNvPicPr>
          <p:nvPr/>
        </p:nvPicPr>
        <p:blipFill>
          <a:blip r:embed="rId3"/>
          <a:srcRect/>
          <a:stretch>
            <a:fillRect/>
          </a:stretch>
        </p:blipFill>
        <p:spPr bwMode="auto">
          <a:xfrm>
            <a:off x="685800" y="1905000"/>
            <a:ext cx="7696200" cy="379095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9600" y="609600"/>
            <a:ext cx="8229600" cy="4876800"/>
            <a:chOff x="609600" y="457200"/>
            <a:chExt cx="8229600" cy="4876800"/>
          </a:xfrm>
        </p:grpSpPr>
        <p:pic>
          <p:nvPicPr>
            <p:cNvPr id="8" name="Picture 2"/>
            <p:cNvPicPr>
              <a:picLocks noChangeAspect="1" noChangeArrowheads="1"/>
            </p:cNvPicPr>
            <p:nvPr/>
          </p:nvPicPr>
          <p:blipFill>
            <a:blip r:embed="rId3">
              <a:clrChange>
                <a:clrFrom>
                  <a:srgbClr val="000000"/>
                </a:clrFrom>
                <a:clrTo>
                  <a:srgbClr val="000000">
                    <a:alpha val="0"/>
                  </a:srgbClr>
                </a:clrTo>
              </a:clrChange>
            </a:blip>
            <a:srcRect b="3268"/>
            <a:stretch>
              <a:fillRect/>
            </a:stretch>
          </p:blipFill>
          <p:spPr bwMode="auto">
            <a:xfrm>
              <a:off x="2362200" y="838200"/>
              <a:ext cx="4495800" cy="4495800"/>
            </a:xfrm>
            <a:prstGeom prst="rect">
              <a:avLst/>
            </a:prstGeom>
            <a:noFill/>
            <a:ln w="9525">
              <a:noFill/>
              <a:miter lim="800000"/>
              <a:headEnd/>
              <a:tailEnd/>
            </a:ln>
            <a:effectLst/>
          </p:spPr>
        </p:pic>
        <p:cxnSp>
          <p:nvCxnSpPr>
            <p:cNvPr id="9" name="Straight Arrow Connector 8"/>
            <p:cNvCxnSpPr/>
            <p:nvPr/>
          </p:nvCxnSpPr>
          <p:spPr>
            <a:xfrm flipV="1">
              <a:off x="1295400" y="3657600"/>
              <a:ext cx="1295400" cy="609600"/>
            </a:xfrm>
            <a:prstGeom prst="straightConnector1">
              <a:avLst/>
            </a:prstGeom>
            <a:ln w="762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5867400" y="990600"/>
              <a:ext cx="1447800" cy="1371600"/>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15200" y="457200"/>
              <a:ext cx="1524000" cy="646331"/>
            </a:xfrm>
            <a:prstGeom prst="rect">
              <a:avLst/>
            </a:prstGeom>
            <a:noFill/>
          </p:spPr>
          <p:txBody>
            <a:bodyPr wrap="square" rtlCol="0">
              <a:spAutoFit/>
            </a:bodyPr>
            <a:lstStyle/>
            <a:p>
              <a:r>
                <a:rPr lang="en-US" sz="3600" b="1" dirty="0"/>
                <a:t>Sector</a:t>
              </a:r>
            </a:p>
          </p:txBody>
        </p:sp>
        <p:sp>
          <p:nvSpPr>
            <p:cNvPr id="12" name="TextBox 11"/>
            <p:cNvSpPr txBox="1"/>
            <p:nvPr/>
          </p:nvSpPr>
          <p:spPr>
            <a:xfrm>
              <a:off x="609600" y="4267200"/>
              <a:ext cx="1524000" cy="646331"/>
            </a:xfrm>
            <a:prstGeom prst="rect">
              <a:avLst/>
            </a:prstGeom>
            <a:noFill/>
          </p:spPr>
          <p:txBody>
            <a:bodyPr wrap="square" rtlCol="0">
              <a:spAutoFit/>
            </a:bodyPr>
            <a:lstStyle/>
            <a:p>
              <a:r>
                <a:rPr lang="en-US" sz="3600" b="1" dirty="0"/>
                <a:t>Track</a:t>
              </a:r>
            </a:p>
          </p:txBody>
        </p:sp>
      </p:grpSp>
      <p:sp>
        <p:nvSpPr>
          <p:cNvPr id="14" name="TextBox 13"/>
          <p:cNvSpPr txBox="1"/>
          <p:nvPr/>
        </p:nvSpPr>
        <p:spPr>
          <a:xfrm>
            <a:off x="1981200" y="6096000"/>
            <a:ext cx="6934200" cy="584775"/>
          </a:xfrm>
          <a:prstGeom prst="rect">
            <a:avLst/>
          </a:prstGeom>
          <a:noFill/>
        </p:spPr>
        <p:txBody>
          <a:bodyPr wrap="square" rtlCol="0">
            <a:spAutoFit/>
          </a:bodyPr>
          <a:lstStyle/>
          <a:p>
            <a:pPr algn="l" rtl="0"/>
            <a:r>
              <a:rPr lang="en-US" sz="3200" kern="1200" dirty="0">
                <a:solidFill>
                  <a:prstClr val="black"/>
                </a:solidFill>
                <a:latin typeface="Calibri"/>
                <a:ea typeface="+mn-ea"/>
                <a:cs typeface="+mn-cs"/>
              </a:rPr>
              <a:t>Photo credits: </a:t>
            </a:r>
            <a:r>
              <a:rPr lang="en-US" sz="3200" kern="1200" dirty="0">
                <a:solidFill>
                  <a:prstClr val="black"/>
                </a:solidFill>
                <a:latin typeface="Calibri"/>
                <a:ea typeface="+mn-ea"/>
                <a:cs typeface="+mn-cs"/>
                <a:hlinkClick r:id="rId4"/>
              </a:rPr>
              <a:t>www.howstuffworks.com</a:t>
            </a:r>
            <a:endParaRPr lang="en-US" sz="3200" kern="1200" dirty="0">
              <a:solidFill>
                <a:prstClr val="black"/>
              </a:solidFill>
              <a:latin typeface="Calibri"/>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7" name="Group 16"/>
          <p:cNvGrpSpPr/>
          <p:nvPr/>
        </p:nvGrpSpPr>
        <p:grpSpPr>
          <a:xfrm>
            <a:off x="4038600" y="0"/>
            <a:ext cx="4267200" cy="2638425"/>
            <a:chOff x="609600" y="4419600"/>
            <a:chExt cx="3211136" cy="1952625"/>
          </a:xfrm>
        </p:grpSpPr>
        <p:pic>
          <p:nvPicPr>
            <p:cNvPr id="10" name="Picture 2"/>
            <p:cNvPicPr>
              <a:picLocks noChangeAspect="1" noChangeArrowheads="1"/>
            </p:cNvPicPr>
            <p:nvPr/>
          </p:nvPicPr>
          <p:blipFill>
            <a:blip r:embed="rId3"/>
            <a:srcRect/>
            <a:stretch>
              <a:fillRect/>
            </a:stretch>
          </p:blipFill>
          <p:spPr bwMode="auto">
            <a:xfrm>
              <a:off x="762000" y="4419600"/>
              <a:ext cx="3058736" cy="1952625"/>
            </a:xfrm>
            <a:prstGeom prst="rect">
              <a:avLst/>
            </a:prstGeom>
            <a:noFill/>
            <a:ln w="9525">
              <a:noFill/>
              <a:miter lim="800000"/>
              <a:headEnd/>
              <a:tailEnd/>
            </a:ln>
            <a:effectLst/>
          </p:spPr>
        </p:pic>
        <p:sp>
          <p:nvSpPr>
            <p:cNvPr id="13" name="Rectangle 12"/>
            <p:cNvSpPr/>
            <p:nvPr/>
          </p:nvSpPr>
          <p:spPr>
            <a:xfrm>
              <a:off x="609600" y="6172200"/>
              <a:ext cx="7620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362200" y="6096000"/>
              <a:ext cx="14478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p:cNvPicPr>
            <a:picLocks noChangeAspect="1" noChangeArrowheads="1"/>
          </p:cNvPicPr>
          <p:nvPr/>
        </p:nvPicPr>
        <p:blipFill>
          <a:blip r:embed="rId4"/>
          <a:srcRect r="34764"/>
          <a:stretch>
            <a:fillRect/>
          </a:stretch>
        </p:blipFill>
        <p:spPr bwMode="auto">
          <a:xfrm>
            <a:off x="914400" y="0"/>
            <a:ext cx="2895600" cy="2971800"/>
          </a:xfrm>
          <a:prstGeom prst="rect">
            <a:avLst/>
          </a:prstGeom>
          <a:noFill/>
          <a:ln w="9525">
            <a:noFill/>
            <a:miter lim="800000"/>
            <a:headEnd/>
            <a:tailEnd/>
          </a:ln>
          <a:effectLst/>
        </p:spPr>
      </p:pic>
      <p:pic>
        <p:nvPicPr>
          <p:cNvPr id="11" name="Picture 9" descr="E:\Powerpoint Presentations\Chap07\Chapter Figures\Fig7-08 mod c.jpg"/>
          <p:cNvPicPr>
            <a:picLocks noChangeAspect="1" noChangeArrowheads="1"/>
          </p:cNvPicPr>
          <p:nvPr/>
        </p:nvPicPr>
        <p:blipFill>
          <a:blip r:embed="rId5"/>
          <a:srcRect/>
          <a:stretch>
            <a:fillRect/>
          </a:stretch>
        </p:blipFill>
        <p:spPr bwMode="auto">
          <a:xfrm>
            <a:off x="1447800" y="2895600"/>
            <a:ext cx="6477000" cy="376393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Picture 3" descr="ole92074_0604"/>
          <p:cNvPicPr>
            <a:picLocks noChangeAspect="1" noChangeArrowheads="1"/>
          </p:cNvPicPr>
          <p:nvPr/>
        </p:nvPicPr>
        <p:blipFill>
          <a:blip r:embed="rId3"/>
          <a:srcRect/>
          <a:stretch>
            <a:fillRect/>
          </a:stretch>
        </p:blipFill>
        <p:spPr>
          <a:xfrm>
            <a:off x="304800" y="2162836"/>
            <a:ext cx="8633286" cy="4161764"/>
          </a:xfrm>
          <a:prstGeom prst="rect">
            <a:avLst/>
          </a:prstGeom>
          <a:noFill/>
          <a:ln/>
        </p:spPr>
      </p:pic>
      <p:sp>
        <p:nvSpPr>
          <p:cNvPr id="5" name="Title 1"/>
          <p:cNvSpPr>
            <a:spLocks noGrp="1"/>
          </p:cNvSpPr>
          <p:nvPr>
            <p:ph type="ctrTitle"/>
          </p:nvPr>
        </p:nvSpPr>
        <p:spPr>
          <a:xfrm>
            <a:off x="0" y="0"/>
            <a:ext cx="6705600" cy="1470025"/>
          </a:xfrm>
          <a:prstGeom prst="rect">
            <a:avLst/>
          </a:prstGeom>
          <a:ln>
            <a:noFill/>
          </a:ln>
        </p:spPr>
        <p:txBody>
          <a:bodyPr>
            <a:noAutofit/>
          </a:bodyPr>
          <a:lstStyle/>
          <a:p>
            <a:pPr marL="0" marR="0" lvl="0" indent="0" algn="ctr" defTabSz="914400" eaLnBrk="1" fontAlgn="auto" latinLnBrk="0" hangingPunct="1">
              <a:lnSpc>
                <a:spcPts val="6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CC6600"/>
                </a:solidFill>
                <a:effectLst/>
                <a:uLnTx/>
                <a:uFillTx/>
              </a:rPr>
              <a:t>Floppy drive:</a:t>
            </a:r>
            <a:endParaRPr kumimoji="0" lang="en-US" sz="6600" b="0" i="0" u="none" strike="noStrike" kern="0" cap="none" spc="0" normalizeH="0" baseline="0" noProof="0" dirty="0">
              <a:ln>
                <a:noFill/>
              </a:ln>
              <a:solidFill>
                <a:srgbClr val="CC6600"/>
              </a:solidFill>
              <a:effectLst/>
              <a:uLnTx/>
              <a:uFillTx/>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2_Default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2313</TotalTime>
  <Words>2322</Words>
  <Application>Microsoft Office PowerPoint</Application>
  <PresentationFormat>On-screen Show (4:3)</PresentationFormat>
  <Paragraphs>400</Paragraphs>
  <Slides>37</Slides>
  <Notes>37</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37</vt:i4>
      </vt:variant>
    </vt:vector>
  </HeadingPairs>
  <TitlesOfParts>
    <vt:vector size="48" baseType="lpstr">
      <vt:lpstr>Arial</vt:lpstr>
      <vt:lpstr>Calibri</vt:lpstr>
      <vt:lpstr>Tahoma</vt:lpstr>
      <vt:lpstr>Wingdings 2</vt:lpstr>
      <vt:lpstr>Default Theme</vt:lpstr>
      <vt:lpstr>1_Default Theme</vt:lpstr>
      <vt:lpstr>3_Office Theme</vt:lpstr>
      <vt:lpstr>1_Office Theme</vt:lpstr>
      <vt:lpstr>2_Office Theme</vt:lpstr>
      <vt:lpstr>3_Default Theme</vt:lpstr>
      <vt:lpstr>2_Default Theme</vt:lpstr>
      <vt:lpstr>PowerPoint Presentation</vt:lpstr>
      <vt:lpstr>PowerPoint Presentation</vt:lpstr>
      <vt:lpstr>Hierarchy of  memory/ storage  devices  </vt:lpstr>
      <vt:lpstr>Magnetic storage  </vt:lpstr>
      <vt:lpstr>History</vt:lpstr>
      <vt:lpstr>How they function:</vt:lpstr>
      <vt:lpstr>PowerPoint Presentation</vt:lpstr>
      <vt:lpstr>PowerPoint Presentation</vt:lpstr>
      <vt:lpstr>Floppy drive:</vt:lpstr>
      <vt:lpstr>PowerPoint Presentation</vt:lpstr>
      <vt:lpstr>    Hard disk:</vt:lpstr>
      <vt:lpstr>PowerPoint Presentation</vt:lpstr>
      <vt:lpstr>Tape drive:</vt:lpstr>
      <vt:lpstr>Optical  storage  </vt:lpstr>
      <vt:lpstr>How they function:</vt:lpstr>
      <vt:lpstr>PowerPoint Presentation</vt:lpstr>
      <vt:lpstr>PowerPoint Presentation</vt:lpstr>
      <vt:lpstr>PowerPoint Presentation</vt:lpstr>
      <vt:lpstr>PowerPoint Presentation</vt:lpstr>
      <vt:lpstr>PowerPoint Presentation</vt:lpstr>
      <vt:lpstr>Solid-state storage  </vt:lpstr>
      <vt:lpstr>How they function:</vt:lpstr>
      <vt:lpstr>Flash memory:</vt:lpstr>
      <vt:lpstr>Smart card:</vt:lpstr>
      <vt:lpstr>Solid State Disks (SSD):</vt:lpstr>
      <vt:lpstr>Performance  comparison </vt:lpstr>
      <vt:lpstr>Storage  hierarchy  </vt:lpstr>
      <vt:lpstr>PowerPoint Presentation</vt:lpstr>
      <vt:lpstr>How is storage used by  operating systems  </vt:lpstr>
      <vt:lpstr>Formatting</vt:lpstr>
      <vt:lpstr>File Systems</vt:lpstr>
      <vt:lpstr>Optimizing computer performance  </vt:lpstr>
      <vt:lpstr>   Deleting unneeded files</vt:lpstr>
      <vt:lpstr>   Disk defragmentation</vt:lpstr>
      <vt:lpstr>   Disk defragmentation</vt:lpstr>
      <vt:lpstr>   Scanning HDD for errors</vt:lpstr>
      <vt:lpstr>   File compression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jq</dc:creator>
  <cp:lastModifiedBy>Omer Qureshi</cp:lastModifiedBy>
  <cp:revision>79</cp:revision>
  <dcterms:created xsi:type="dcterms:W3CDTF">2008-12-15T13:40:27Z</dcterms:created>
  <dcterms:modified xsi:type="dcterms:W3CDTF">2022-09-16T15:14:11Z</dcterms:modified>
</cp:coreProperties>
</file>